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44"/>
  </p:notesMasterIdLst>
  <p:handoutMasterIdLst>
    <p:handoutMasterId r:id="rId45"/>
  </p:handoutMasterIdLst>
  <p:sldIdLst>
    <p:sldId id="257" r:id="rId2"/>
    <p:sldId id="301" r:id="rId3"/>
    <p:sldId id="307" r:id="rId4"/>
    <p:sldId id="308" r:id="rId5"/>
    <p:sldId id="309" r:id="rId6"/>
    <p:sldId id="302" r:id="rId7"/>
    <p:sldId id="258" r:id="rId8"/>
    <p:sldId id="259" r:id="rId9"/>
    <p:sldId id="260" r:id="rId10"/>
    <p:sldId id="261" r:id="rId11"/>
    <p:sldId id="262" r:id="rId12"/>
    <p:sldId id="306" r:id="rId13"/>
    <p:sldId id="295" r:id="rId14"/>
    <p:sldId id="264" r:id="rId15"/>
    <p:sldId id="263" r:id="rId16"/>
    <p:sldId id="292" r:id="rId17"/>
    <p:sldId id="266" r:id="rId18"/>
    <p:sldId id="265" r:id="rId19"/>
    <p:sldId id="293" r:id="rId20"/>
    <p:sldId id="267" r:id="rId21"/>
    <p:sldId id="268" r:id="rId22"/>
    <p:sldId id="269" r:id="rId23"/>
    <p:sldId id="270" r:id="rId24"/>
    <p:sldId id="271" r:id="rId25"/>
    <p:sldId id="272" r:id="rId26"/>
    <p:sldId id="273" r:id="rId27"/>
    <p:sldId id="274" r:id="rId28"/>
    <p:sldId id="275" r:id="rId29"/>
    <p:sldId id="276" r:id="rId30"/>
    <p:sldId id="277" r:id="rId31"/>
    <p:sldId id="310" r:id="rId32"/>
    <p:sldId id="278" r:id="rId33"/>
    <p:sldId id="280" r:id="rId34"/>
    <p:sldId id="281" r:id="rId35"/>
    <p:sldId id="279" r:id="rId36"/>
    <p:sldId id="296" r:id="rId37"/>
    <p:sldId id="286" r:id="rId38"/>
    <p:sldId id="287" r:id="rId39"/>
    <p:sldId id="288" r:id="rId40"/>
    <p:sldId id="289" r:id="rId41"/>
    <p:sldId id="290" r:id="rId42"/>
    <p:sldId id="291" r:id="rId43"/>
  </p:sldIdLst>
  <p:sldSz cx="9144000" cy="6858000" type="screen4x3"/>
  <p:notesSz cx="7034213" cy="9283700"/>
  <p:defaultTextStyle>
    <a:defPPr>
      <a:defRPr lang="en-US"/>
    </a:defPPr>
    <a:lvl1pPr algn="l" rtl="0" eaLnBrk="0" fontAlgn="base" hangingPunct="0">
      <a:spcBef>
        <a:spcPct val="0"/>
      </a:spcBef>
      <a:spcAft>
        <a:spcPct val="0"/>
      </a:spcAft>
      <a:defRPr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5240" autoAdjust="0"/>
  </p:normalViewPr>
  <p:slideViewPr>
    <p:cSldViewPr>
      <p:cViewPr>
        <p:scale>
          <a:sx n="92" d="100"/>
          <a:sy n="92" d="100"/>
        </p:scale>
        <p:origin x="-534" y="205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3048000" cy="463550"/>
          </a:xfrm>
          <a:prstGeom prst="rect">
            <a:avLst/>
          </a:prstGeom>
          <a:noFill/>
          <a:ln>
            <a:noFill/>
          </a:ln>
          <a:effectLst/>
          <a:extLst/>
        </p:spPr>
        <p:txBody>
          <a:bodyPr vert="horz" wrap="square" lIns="93241" tIns="46621" rIns="93241" bIns="46621" numCol="1" anchor="t" anchorCtr="0" compatLnSpc="1">
            <a:prstTxWarp prst="textNoShape">
              <a:avLst/>
            </a:prstTxWarp>
          </a:bodyPr>
          <a:lstStyle>
            <a:lvl1pPr defTabSz="931863" eaLnBrk="1" hangingPunct="1">
              <a:defRPr sz="1200">
                <a:latin typeface="Arial" charset="0"/>
              </a:defRPr>
            </a:lvl1pPr>
          </a:lstStyle>
          <a:p>
            <a:pPr>
              <a:defRPr/>
            </a:pPr>
            <a:endParaRPr lang="en-US"/>
          </a:p>
        </p:txBody>
      </p:sp>
      <p:sp>
        <p:nvSpPr>
          <p:cNvPr id="60419" name="Rectangle 3"/>
          <p:cNvSpPr>
            <a:spLocks noGrp="1" noChangeArrowheads="1"/>
          </p:cNvSpPr>
          <p:nvPr>
            <p:ph type="dt" sz="quarter" idx="1"/>
          </p:nvPr>
        </p:nvSpPr>
        <p:spPr bwMode="auto">
          <a:xfrm>
            <a:off x="3984625" y="0"/>
            <a:ext cx="3048000" cy="463550"/>
          </a:xfrm>
          <a:prstGeom prst="rect">
            <a:avLst/>
          </a:prstGeom>
          <a:noFill/>
          <a:ln>
            <a:noFill/>
          </a:ln>
          <a:effectLst/>
          <a:extLst/>
        </p:spPr>
        <p:txBody>
          <a:bodyPr vert="horz" wrap="square" lIns="93241" tIns="46621" rIns="93241" bIns="46621" numCol="1" anchor="t" anchorCtr="0" compatLnSpc="1">
            <a:prstTxWarp prst="textNoShape">
              <a:avLst/>
            </a:prstTxWarp>
          </a:bodyPr>
          <a:lstStyle>
            <a:lvl1pPr algn="r" defTabSz="931863" eaLnBrk="1" hangingPunct="1">
              <a:defRPr sz="1200">
                <a:latin typeface="Arial" charset="0"/>
              </a:defRPr>
            </a:lvl1pPr>
          </a:lstStyle>
          <a:p>
            <a:pPr>
              <a:defRPr/>
            </a:pPr>
            <a:endParaRPr lang="en-US"/>
          </a:p>
        </p:txBody>
      </p:sp>
      <p:sp>
        <p:nvSpPr>
          <p:cNvPr id="60420" name="Rectangle 4"/>
          <p:cNvSpPr>
            <a:spLocks noGrp="1" noChangeArrowheads="1"/>
          </p:cNvSpPr>
          <p:nvPr>
            <p:ph type="ftr" sz="quarter" idx="2"/>
          </p:nvPr>
        </p:nvSpPr>
        <p:spPr bwMode="auto">
          <a:xfrm>
            <a:off x="0" y="8818563"/>
            <a:ext cx="3048000" cy="463550"/>
          </a:xfrm>
          <a:prstGeom prst="rect">
            <a:avLst/>
          </a:prstGeom>
          <a:noFill/>
          <a:ln>
            <a:noFill/>
          </a:ln>
          <a:effectLst/>
          <a:extLst/>
        </p:spPr>
        <p:txBody>
          <a:bodyPr vert="horz" wrap="square" lIns="93241" tIns="46621" rIns="93241" bIns="46621" numCol="1" anchor="b" anchorCtr="0" compatLnSpc="1">
            <a:prstTxWarp prst="textNoShape">
              <a:avLst/>
            </a:prstTxWarp>
          </a:bodyPr>
          <a:lstStyle>
            <a:lvl1pPr defTabSz="931863" eaLnBrk="1" hangingPunct="1">
              <a:defRPr sz="1200">
                <a:latin typeface="Arial" charset="0"/>
              </a:defRPr>
            </a:lvl1pPr>
          </a:lstStyle>
          <a:p>
            <a:pPr>
              <a:defRPr/>
            </a:pPr>
            <a:endParaRPr lang="en-US"/>
          </a:p>
        </p:txBody>
      </p:sp>
      <p:sp>
        <p:nvSpPr>
          <p:cNvPr id="60421" name="Rectangle 5"/>
          <p:cNvSpPr>
            <a:spLocks noGrp="1" noChangeArrowheads="1"/>
          </p:cNvSpPr>
          <p:nvPr>
            <p:ph type="sldNum" sz="quarter" idx="3"/>
          </p:nvPr>
        </p:nvSpPr>
        <p:spPr bwMode="auto">
          <a:xfrm>
            <a:off x="3984625" y="8818563"/>
            <a:ext cx="3048000" cy="463550"/>
          </a:xfrm>
          <a:prstGeom prst="rect">
            <a:avLst/>
          </a:prstGeom>
          <a:noFill/>
          <a:ln>
            <a:noFill/>
          </a:ln>
          <a:effectLst/>
          <a:extLst/>
        </p:spPr>
        <p:txBody>
          <a:bodyPr vert="horz" wrap="square" lIns="93241" tIns="46621" rIns="93241" bIns="46621" numCol="1" anchor="b" anchorCtr="0" compatLnSpc="1">
            <a:prstTxWarp prst="textNoShape">
              <a:avLst/>
            </a:prstTxWarp>
          </a:bodyPr>
          <a:lstStyle>
            <a:lvl1pPr algn="r" defTabSz="931863" eaLnBrk="1" hangingPunct="1">
              <a:defRPr sz="1200">
                <a:latin typeface="Arial" charset="0"/>
              </a:defRPr>
            </a:lvl1pPr>
          </a:lstStyle>
          <a:p>
            <a:pPr>
              <a:defRPr/>
            </a:pPr>
            <a:fld id="{EE2DF822-75ED-443E-9440-8764D1477DDE}" type="slidenum">
              <a:rPr lang="en-US"/>
              <a:pPr>
                <a:defRPr/>
              </a:pPr>
              <a:t>‹#›</a:t>
            </a:fld>
            <a:endParaRPr lang="en-US"/>
          </a:p>
        </p:txBody>
      </p:sp>
    </p:spTree>
    <p:extLst>
      <p:ext uri="{BB962C8B-B14F-4D97-AF65-F5344CB8AC3E}">
        <p14:creationId xmlns:p14="http://schemas.microsoft.com/office/powerpoint/2010/main" val="23801381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8000"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84625" y="0"/>
            <a:ext cx="3048000" cy="463550"/>
          </a:xfrm>
          <a:prstGeom prst="rect">
            <a:avLst/>
          </a:prstGeom>
        </p:spPr>
        <p:txBody>
          <a:bodyPr vert="horz" lIns="91440" tIns="45720" rIns="91440" bIns="45720" rtlCol="0"/>
          <a:lstStyle>
            <a:lvl1pPr algn="r">
              <a:defRPr sz="1200"/>
            </a:lvl1pPr>
          </a:lstStyle>
          <a:p>
            <a:fld id="{5BCA057F-6D49-46D7-B8EF-6ADDEE4F9315}" type="datetimeFigureOut">
              <a:rPr lang="en-US" smtClean="0"/>
              <a:t>1/2/2013</a:t>
            </a:fld>
            <a:endParaRPr lang="en-US"/>
          </a:p>
        </p:txBody>
      </p:sp>
      <p:sp>
        <p:nvSpPr>
          <p:cNvPr id="4" name="Slide Image Placeholder 3"/>
          <p:cNvSpPr>
            <a:spLocks noGrp="1" noRot="1" noChangeAspect="1"/>
          </p:cNvSpPr>
          <p:nvPr>
            <p:ph type="sldImg" idx="2"/>
          </p:nvPr>
        </p:nvSpPr>
        <p:spPr>
          <a:xfrm>
            <a:off x="1196975" y="696913"/>
            <a:ext cx="4641850" cy="34813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3263" y="4410075"/>
            <a:ext cx="5627687" cy="417671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8563"/>
            <a:ext cx="3048000"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84625" y="8818563"/>
            <a:ext cx="3048000" cy="463550"/>
          </a:xfrm>
          <a:prstGeom prst="rect">
            <a:avLst/>
          </a:prstGeom>
        </p:spPr>
        <p:txBody>
          <a:bodyPr vert="horz" lIns="91440" tIns="45720" rIns="91440" bIns="45720" rtlCol="0" anchor="b"/>
          <a:lstStyle>
            <a:lvl1pPr algn="r">
              <a:defRPr sz="1200"/>
            </a:lvl1pPr>
          </a:lstStyle>
          <a:p>
            <a:fld id="{9436463F-B1F8-4AC3-A7C9-819416ACD6A6}" type="slidenum">
              <a:rPr lang="en-US" smtClean="0"/>
              <a:t>‹#›</a:t>
            </a:fld>
            <a:endParaRPr lang="en-US"/>
          </a:p>
        </p:txBody>
      </p:sp>
    </p:spTree>
    <p:extLst>
      <p:ext uri="{BB962C8B-B14F-4D97-AF65-F5344CB8AC3E}">
        <p14:creationId xmlns:p14="http://schemas.microsoft.com/office/powerpoint/2010/main" val="38834372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859FBBFC-CEC3-43D2-B4CA-4E965BDC60C1}" type="slidenum">
              <a:rPr lang="en-US" smtClean="0"/>
              <a:t>1</a:t>
            </a:fld>
            <a:endParaRPr lang="en-US"/>
          </a:p>
        </p:txBody>
      </p:sp>
    </p:spTree>
    <p:extLst>
      <p:ext uri="{BB962C8B-B14F-4D97-AF65-F5344CB8AC3E}">
        <p14:creationId xmlns:p14="http://schemas.microsoft.com/office/powerpoint/2010/main" val="32522734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5C2AE682-450B-487E-A3BE-F7753D5F50C0}" type="slidenum">
              <a:rPr lang="en-US" smtClean="0">
                <a:latin typeface="Times New Roman" charset="0"/>
              </a:rPr>
              <a:pPr/>
              <a:t>14</a:t>
            </a:fld>
            <a:endParaRPr lang="en-US" smtClean="0">
              <a:latin typeface="Times New Roman" charset="0"/>
            </a:endParaRPr>
          </a:p>
        </p:txBody>
      </p:sp>
      <p:sp>
        <p:nvSpPr>
          <p:cNvPr id="10445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445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9FBBFC-CEC3-43D2-B4CA-4E965BDC60C1}" type="slidenum">
              <a:rPr lang="en-US" smtClean="0"/>
              <a:t>15</a:t>
            </a:fld>
            <a:endParaRPr lang="en-US"/>
          </a:p>
        </p:txBody>
      </p:sp>
    </p:spTree>
    <p:extLst>
      <p:ext uri="{BB962C8B-B14F-4D97-AF65-F5344CB8AC3E}">
        <p14:creationId xmlns:p14="http://schemas.microsoft.com/office/powerpoint/2010/main" val="16493841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9FBBFC-CEC3-43D2-B4CA-4E965BDC60C1}" type="slidenum">
              <a:rPr lang="en-US" smtClean="0"/>
              <a:t>17</a:t>
            </a:fld>
            <a:endParaRPr lang="en-US"/>
          </a:p>
        </p:txBody>
      </p:sp>
    </p:spTree>
    <p:extLst>
      <p:ext uri="{BB962C8B-B14F-4D97-AF65-F5344CB8AC3E}">
        <p14:creationId xmlns:p14="http://schemas.microsoft.com/office/powerpoint/2010/main" val="38969026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684CE4F1-0C23-4EF3-B88C-F0BA0888A05C}" type="slidenum">
              <a:rPr lang="en-US" smtClean="0">
                <a:latin typeface="Times New Roman" charset="0"/>
              </a:rPr>
              <a:pPr/>
              <a:t>18</a:t>
            </a:fld>
            <a:endParaRPr lang="en-US" smtClean="0">
              <a:latin typeface="Times New Roman" charset="0"/>
            </a:endParaRPr>
          </a:p>
        </p:txBody>
      </p:sp>
      <p:sp>
        <p:nvSpPr>
          <p:cNvPr id="10547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547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43435287-27BF-4E23-9F97-5DD5D156AA5C}" type="slidenum">
              <a:rPr lang="en-US" smtClean="0">
                <a:latin typeface="Times New Roman" charset="0"/>
              </a:rPr>
              <a:pPr/>
              <a:t>20</a:t>
            </a:fld>
            <a:endParaRPr lang="en-US" smtClean="0">
              <a:latin typeface="Times New Roman" charset="0"/>
            </a:endParaRPr>
          </a:p>
        </p:txBody>
      </p:sp>
      <p:sp>
        <p:nvSpPr>
          <p:cNvPr id="10649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650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C774CB5-1A9C-4894-AA72-70028374450C}" type="slidenum">
              <a:rPr lang="en-US" smtClean="0">
                <a:latin typeface="Times New Roman" charset="0"/>
              </a:rPr>
              <a:pPr/>
              <a:t>21</a:t>
            </a:fld>
            <a:endParaRPr lang="en-US" smtClean="0">
              <a:latin typeface="Times New Roman" charset="0"/>
            </a:endParaRPr>
          </a:p>
        </p:txBody>
      </p:sp>
      <p:sp>
        <p:nvSpPr>
          <p:cNvPr id="11981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981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51196944-6813-4532-A5C2-1480C25017E1}" type="slidenum">
              <a:rPr lang="en-US" smtClean="0">
                <a:latin typeface="Times New Roman" charset="0"/>
              </a:rPr>
              <a:pPr/>
              <a:t>22</a:t>
            </a:fld>
            <a:endParaRPr lang="en-US" smtClean="0">
              <a:latin typeface="Times New Roman" charset="0"/>
            </a:endParaRPr>
          </a:p>
        </p:txBody>
      </p:sp>
      <p:sp>
        <p:nvSpPr>
          <p:cNvPr id="12083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2083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r>
              <a:rPr lang="en-US" dirty="0" smtClean="0"/>
              <a:t>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D8E9C9A1-8C0F-478D-9FC1-AAA2E672F14F}" type="slidenum">
              <a:rPr lang="en-US" smtClean="0">
                <a:latin typeface="Times New Roman" charset="0"/>
              </a:rPr>
              <a:pPr/>
              <a:t>23</a:t>
            </a:fld>
            <a:endParaRPr lang="en-US" smtClean="0">
              <a:latin typeface="Times New Roman" charset="0"/>
            </a:endParaRPr>
          </a:p>
        </p:txBody>
      </p:sp>
      <p:sp>
        <p:nvSpPr>
          <p:cNvPr id="10752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752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512BB471-05A4-4F19-8FD7-22A268D2D0D9}" type="slidenum">
              <a:rPr lang="en-US" smtClean="0">
                <a:latin typeface="Times New Roman" charset="0"/>
              </a:rPr>
              <a:pPr/>
              <a:t>24</a:t>
            </a:fld>
            <a:endParaRPr lang="en-US" smtClean="0">
              <a:latin typeface="Times New Roman" charset="0"/>
            </a:endParaRPr>
          </a:p>
        </p:txBody>
      </p:sp>
      <p:sp>
        <p:nvSpPr>
          <p:cNvPr id="10854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854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C6D44102-B22F-49ED-B02A-F958BAE3E1CC}" type="slidenum">
              <a:rPr lang="en-US" smtClean="0">
                <a:latin typeface="Times New Roman" charset="0"/>
              </a:rPr>
              <a:pPr/>
              <a:t>25</a:t>
            </a:fld>
            <a:endParaRPr lang="en-US" smtClean="0">
              <a:latin typeface="Times New Roman" charset="0"/>
            </a:endParaRPr>
          </a:p>
        </p:txBody>
      </p:sp>
      <p:sp>
        <p:nvSpPr>
          <p:cNvPr id="1095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95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859FBBFC-CEC3-43D2-B4CA-4E965BDC60C1}" type="slidenum">
              <a:rPr lang="en-US" smtClean="0"/>
              <a:t>4</a:t>
            </a:fld>
            <a:endParaRPr lang="en-US"/>
          </a:p>
        </p:txBody>
      </p:sp>
    </p:spTree>
    <p:extLst>
      <p:ext uri="{BB962C8B-B14F-4D97-AF65-F5344CB8AC3E}">
        <p14:creationId xmlns:p14="http://schemas.microsoft.com/office/powerpoint/2010/main" val="27939915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5DEA5C41-FCFB-4F20-969F-CB9E60257B52}" type="slidenum">
              <a:rPr lang="en-US" smtClean="0">
                <a:latin typeface="Times New Roman" charset="0"/>
              </a:rPr>
              <a:pPr/>
              <a:t>26</a:t>
            </a:fld>
            <a:endParaRPr lang="en-US" smtClean="0">
              <a:latin typeface="Times New Roman" charset="0"/>
            </a:endParaRPr>
          </a:p>
        </p:txBody>
      </p:sp>
      <p:sp>
        <p:nvSpPr>
          <p:cNvPr id="1116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16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912B814E-27ED-44CC-A228-2A7D2ADBF012}" type="slidenum">
              <a:rPr lang="en-US" smtClean="0">
                <a:latin typeface="Times New Roman" charset="0"/>
              </a:rPr>
              <a:pPr/>
              <a:t>27</a:t>
            </a:fld>
            <a:endParaRPr lang="en-US" smtClean="0">
              <a:latin typeface="Times New Roman" charset="0"/>
            </a:endParaRPr>
          </a:p>
        </p:txBody>
      </p:sp>
      <p:sp>
        <p:nvSpPr>
          <p:cNvPr id="1126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26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3733F2FA-ABBA-4BBD-9073-19870A529B36}" type="slidenum">
              <a:rPr lang="en-US" smtClean="0">
                <a:latin typeface="Times New Roman" charset="0"/>
              </a:rPr>
              <a:pPr/>
              <a:t>28</a:t>
            </a:fld>
            <a:endParaRPr lang="en-US" smtClean="0">
              <a:latin typeface="Times New Roman" charset="0"/>
            </a:endParaRPr>
          </a:p>
        </p:txBody>
      </p:sp>
      <p:sp>
        <p:nvSpPr>
          <p:cNvPr id="11571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571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0690EA31-CFFE-49E4-81DA-D87E9FC2884A}" type="slidenum">
              <a:rPr lang="en-US" smtClean="0">
                <a:latin typeface="Times New Roman" charset="0"/>
              </a:rPr>
              <a:pPr/>
              <a:t>29</a:t>
            </a:fld>
            <a:endParaRPr lang="en-US" smtClean="0">
              <a:latin typeface="Times New Roman" charset="0"/>
            </a:endParaRPr>
          </a:p>
        </p:txBody>
      </p:sp>
      <p:sp>
        <p:nvSpPr>
          <p:cNvPr id="11673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674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80EA6A6D-B7FF-4741-91E2-812EABC384A6}" type="slidenum">
              <a:rPr lang="en-US" smtClean="0">
                <a:latin typeface="Times New Roman" charset="0"/>
              </a:rPr>
              <a:pPr/>
              <a:t>30</a:t>
            </a:fld>
            <a:endParaRPr lang="en-US" smtClean="0">
              <a:latin typeface="Times New Roman" charset="0"/>
            </a:endParaRPr>
          </a:p>
        </p:txBody>
      </p:sp>
      <p:sp>
        <p:nvSpPr>
          <p:cNvPr id="11776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776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9FBBFC-CEC3-43D2-B4CA-4E965BDC60C1}" type="slidenum">
              <a:rPr lang="en-US" smtClean="0"/>
              <a:t>32</a:t>
            </a:fld>
            <a:endParaRPr lang="en-US"/>
          </a:p>
        </p:txBody>
      </p:sp>
    </p:spTree>
    <p:extLst>
      <p:ext uri="{BB962C8B-B14F-4D97-AF65-F5344CB8AC3E}">
        <p14:creationId xmlns:p14="http://schemas.microsoft.com/office/powerpoint/2010/main" val="9778013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859FBBFC-CEC3-43D2-B4CA-4E965BDC60C1}" type="slidenum">
              <a:rPr lang="en-US" smtClean="0"/>
              <a:t>33</a:t>
            </a:fld>
            <a:endParaRPr lang="en-US"/>
          </a:p>
        </p:txBody>
      </p:sp>
    </p:spTree>
    <p:extLst>
      <p:ext uri="{BB962C8B-B14F-4D97-AF65-F5344CB8AC3E}">
        <p14:creationId xmlns:p14="http://schemas.microsoft.com/office/powerpoint/2010/main" val="13562333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12.3.3</a:t>
            </a:r>
            <a:r>
              <a:rPr lang="en-US" b="1" dirty="0"/>
              <a:t>	Clinician Instructions for Checking Ring Placement</a:t>
            </a:r>
            <a:endParaRPr lang="en-US" dirty="0"/>
          </a:p>
          <a:p>
            <a:r>
              <a:rPr lang="en-US" dirty="0"/>
              <a:t> </a:t>
            </a:r>
          </a:p>
          <a:p>
            <a:r>
              <a:rPr lang="en-US" dirty="0"/>
              <a:t>At the enrollment visit, following insertion of the VR, the study clinician or designee  should check placement of the VR, regardless of who inserted it, to confirm correct placement. The following is the procedure that the investigator or designated clinic staff should use to verify ring placement:</a:t>
            </a:r>
          </a:p>
          <a:p>
            <a:r>
              <a:rPr lang="en-US" dirty="0"/>
              <a:t> </a:t>
            </a:r>
          </a:p>
          <a:p>
            <a:pPr marL="233103" indent="-233103">
              <a:buFont typeface="+mj-lt"/>
              <a:buAutoNum type="arabicPeriod"/>
            </a:pPr>
            <a:r>
              <a:rPr lang="en-US" dirty="0"/>
              <a:t>After ring placement, the participant should walk around prior to verification of correct ring placement.</a:t>
            </a:r>
          </a:p>
          <a:p>
            <a:pPr marL="233103" indent="-233103">
              <a:buFont typeface="+mj-lt"/>
              <a:buAutoNum type="arabicPeriod"/>
            </a:pPr>
            <a:r>
              <a:rPr lang="en-US" dirty="0"/>
              <a:t>The participant should then lie comfortably on the examination couch in supine position (on her back).</a:t>
            </a:r>
          </a:p>
          <a:p>
            <a:pPr marL="233103" indent="-233103">
              <a:buFont typeface="+mj-lt"/>
              <a:buAutoNum type="arabicPeriod"/>
            </a:pPr>
            <a:r>
              <a:rPr lang="en-US" dirty="0"/>
              <a:t>Upon genital inspection, the ring must not be visible on the external genitalia. If the ring is visible, the placement is not correct. </a:t>
            </a:r>
          </a:p>
          <a:p>
            <a:pPr marL="233103" indent="-233103">
              <a:buFont typeface="+mj-lt"/>
              <a:buAutoNum type="arabicPeriod"/>
            </a:pPr>
            <a:r>
              <a:rPr lang="en-US" dirty="0"/>
              <a:t>The ring should not press on the urethra. </a:t>
            </a:r>
          </a:p>
          <a:p>
            <a:pPr marL="233103" indent="-233103">
              <a:buFont typeface="+mj-lt"/>
              <a:buAutoNum type="arabicPeriod"/>
            </a:pPr>
            <a:r>
              <a:rPr lang="en-US" dirty="0"/>
              <a:t>On digital examination, the ring must be placed at least 2cm above the </a:t>
            </a:r>
            <a:r>
              <a:rPr lang="en-US" dirty="0" err="1"/>
              <a:t>introitus</a:t>
            </a:r>
            <a:r>
              <a:rPr lang="en-US" dirty="0"/>
              <a:t> beyond the </a:t>
            </a:r>
            <a:r>
              <a:rPr lang="en-US" dirty="0" err="1"/>
              <a:t>Levator</a:t>
            </a:r>
            <a:r>
              <a:rPr lang="en-US" dirty="0"/>
              <a:t> </a:t>
            </a:r>
            <a:r>
              <a:rPr lang="en-US" dirty="0" err="1"/>
              <a:t>Ani</a:t>
            </a:r>
            <a:r>
              <a:rPr lang="en-US" dirty="0"/>
              <a:t> muscle. </a:t>
            </a:r>
          </a:p>
          <a:p>
            <a:pPr marL="233103" indent="-233103">
              <a:buFont typeface="+mj-lt"/>
              <a:buAutoNum type="arabicPeriod"/>
            </a:pPr>
            <a:r>
              <a:rPr lang="en-US" dirty="0"/>
              <a:t>If, on inspection, the ring is found to be inserted correctly, the ring should be removed and reinserted correctly by the participant or the study clinician.</a:t>
            </a:r>
          </a:p>
          <a:p>
            <a:r>
              <a:rPr lang="en-US" dirty="0"/>
              <a:t> </a:t>
            </a:r>
          </a:p>
          <a:p>
            <a:r>
              <a:rPr lang="en-US" dirty="0"/>
              <a:t>At the Enrollment visit, after correct placement is confirmed, the clinician should ask the participant to feel the position of her ring. This will help ensure that she understands what correct placement feels like, should she need to check this between study visits. This instruction may be repeated at any visit, as needed.</a:t>
            </a:r>
          </a:p>
          <a:p>
            <a:endParaRPr lang="en-US" dirty="0"/>
          </a:p>
        </p:txBody>
      </p:sp>
      <p:sp>
        <p:nvSpPr>
          <p:cNvPr id="4" name="Slide Number Placeholder 3"/>
          <p:cNvSpPr>
            <a:spLocks noGrp="1"/>
          </p:cNvSpPr>
          <p:nvPr>
            <p:ph type="sldNum" sz="quarter" idx="10"/>
          </p:nvPr>
        </p:nvSpPr>
        <p:spPr/>
        <p:txBody>
          <a:bodyPr/>
          <a:lstStyle/>
          <a:p>
            <a:fld id="{859FBBFC-CEC3-43D2-B4CA-4E965BDC60C1}" type="slidenum">
              <a:rPr lang="en-US" smtClean="0"/>
              <a:t>34</a:t>
            </a:fld>
            <a:endParaRPr lang="en-US"/>
          </a:p>
        </p:txBody>
      </p:sp>
    </p:spTree>
    <p:extLst>
      <p:ext uri="{BB962C8B-B14F-4D97-AF65-F5344CB8AC3E}">
        <p14:creationId xmlns:p14="http://schemas.microsoft.com/office/powerpoint/2010/main" val="2607017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859FBBFC-CEC3-43D2-B4CA-4E965BDC60C1}" type="slidenum">
              <a:rPr lang="en-US" smtClean="0"/>
              <a:t>35</a:t>
            </a:fld>
            <a:endParaRPr lang="en-US"/>
          </a:p>
        </p:txBody>
      </p:sp>
    </p:spTree>
    <p:extLst>
      <p:ext uri="{BB962C8B-B14F-4D97-AF65-F5344CB8AC3E}">
        <p14:creationId xmlns:p14="http://schemas.microsoft.com/office/powerpoint/2010/main" val="150823537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859FBBFC-CEC3-43D2-B4CA-4E965BDC60C1}" type="slidenum">
              <a:rPr lang="en-US" smtClean="0"/>
              <a:t>37</a:t>
            </a:fld>
            <a:endParaRPr lang="en-US"/>
          </a:p>
        </p:txBody>
      </p:sp>
    </p:spTree>
    <p:extLst>
      <p:ext uri="{BB962C8B-B14F-4D97-AF65-F5344CB8AC3E}">
        <p14:creationId xmlns:p14="http://schemas.microsoft.com/office/powerpoint/2010/main" val="39592126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859FBBFC-CEC3-43D2-B4CA-4E965BDC60C1}" type="slidenum">
              <a:rPr lang="en-US" smtClean="0"/>
              <a:t>5</a:t>
            </a:fld>
            <a:endParaRPr lang="en-US"/>
          </a:p>
        </p:txBody>
      </p:sp>
    </p:spTree>
    <p:extLst>
      <p:ext uri="{BB962C8B-B14F-4D97-AF65-F5344CB8AC3E}">
        <p14:creationId xmlns:p14="http://schemas.microsoft.com/office/powerpoint/2010/main" val="279399159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x-none" b="1" smtClean="0"/>
              <a:t>10.8</a:t>
            </a:r>
            <a:r>
              <a:rPr lang="x-none" b="1"/>
              <a:t>	Vaginal Discharge</a:t>
            </a:r>
            <a:endParaRPr lang="en-US" dirty="0"/>
          </a:p>
          <a:p>
            <a:r>
              <a:rPr lang="x-none" b="1"/>
              <a:t> </a:t>
            </a:r>
            <a:endParaRPr lang="en-US" dirty="0"/>
          </a:p>
          <a:p>
            <a:r>
              <a:rPr lang="x-none"/>
              <a:t>Both participant complaints and clinical findings of abnormal vaginal discharge are common in microbicide studies. While the evaluation of abnormal vaginal discharge may not differ between the two,  whether treatment is offered and how the abnormality is reported may. Abnormal vaginal discharge may be associated with cervicitis, yeast, trichomoniasis, and/or bacterial vaginosis,  among other conditions.  Site clinicians are encouraged to thoroughly evaluate complaints and/or findings of abnormal vaginal discharge as per their discretion.  </a:t>
            </a:r>
            <a:r>
              <a:rPr lang="x-none" u="sng"/>
              <a:t>Per protocol, whether to treat the underlying cause of the abnormal vaginal discharge will depend on 1. what the underlying diagnosis is and 2. whether the participant is symptomatic. If the evaluation reveals an underlying sexually transmitted infection such as trichomoniasis, the participant and her partner(s) should be offered treatment regardless of symptoms. If the evaluation reveals bacterial vaginosis or yeast, the participant should be offered treatment only if she is symptomatic.</a:t>
            </a:r>
            <a:endParaRPr lang="en-US" u="sng" dirty="0"/>
          </a:p>
          <a:p>
            <a:r>
              <a:rPr lang="x-none"/>
              <a:t>   </a:t>
            </a:r>
            <a:endParaRPr lang="en-US" dirty="0"/>
          </a:p>
          <a:p>
            <a:r>
              <a:rPr lang="en-US" dirty="0"/>
              <a:t>Section 11.2.1 details the reporting of vaginal discharge Adverse Events.  Briefly, sites are encouraged to distinguish whether the discharge was initially reported by the participant (“vaginal discharge by participant report”) or noted only on pelvic exam by the clinician (“vaginal discharge- clinician observed”). Importantly, in instances when the evaluation of clinician observed vaginal discharge reveals asymptomatic bacterial </a:t>
            </a:r>
            <a:r>
              <a:rPr lang="en-US" dirty="0" err="1"/>
              <a:t>vaginosis</a:t>
            </a:r>
            <a:r>
              <a:rPr lang="en-US" dirty="0"/>
              <a:t> or asymptomatic yeast, an Adverse Event should be filed for “vaginal discharge-clinician observed.”  Even though asymptomatic yeast and bacterial </a:t>
            </a:r>
            <a:r>
              <a:rPr lang="en-US" dirty="0" err="1"/>
              <a:t>vaginosis</a:t>
            </a:r>
            <a:r>
              <a:rPr lang="en-US" dirty="0"/>
              <a:t> are not considered Adverse Events per protocol, in these instances, the clinician observed vaginal discharge should be captured as an Adverse Event</a:t>
            </a:r>
          </a:p>
        </p:txBody>
      </p:sp>
      <p:sp>
        <p:nvSpPr>
          <p:cNvPr id="4" name="Slide Number Placeholder 3"/>
          <p:cNvSpPr>
            <a:spLocks noGrp="1"/>
          </p:cNvSpPr>
          <p:nvPr>
            <p:ph type="sldNum" sz="quarter" idx="10"/>
          </p:nvPr>
        </p:nvSpPr>
        <p:spPr/>
        <p:txBody>
          <a:bodyPr/>
          <a:lstStyle/>
          <a:p>
            <a:fld id="{859FBBFC-CEC3-43D2-B4CA-4E965BDC60C1}" type="slidenum">
              <a:rPr lang="en-US" smtClean="0"/>
              <a:t>38</a:t>
            </a:fld>
            <a:endParaRPr lang="en-US"/>
          </a:p>
        </p:txBody>
      </p:sp>
    </p:spTree>
    <p:extLst>
      <p:ext uri="{BB962C8B-B14F-4D97-AF65-F5344CB8AC3E}">
        <p14:creationId xmlns:p14="http://schemas.microsoft.com/office/powerpoint/2010/main" val="190035443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RPR positivity</a:t>
            </a:r>
            <a:r>
              <a:rPr lang="en-US" baseline="0" dirty="0" smtClean="0"/>
              <a:t> at screening should be captured as </a:t>
            </a:r>
            <a:r>
              <a:rPr lang="en-US" baseline="0" dirty="0" err="1" smtClean="0"/>
              <a:t>rpr</a:t>
            </a:r>
            <a:r>
              <a:rPr lang="en-US" baseline="0" dirty="0" smtClean="0"/>
              <a:t> </a:t>
            </a:r>
            <a:r>
              <a:rPr lang="en-US" baseline="0" dirty="0" err="1" smtClean="0"/>
              <a:t>seropositivty</a:t>
            </a:r>
            <a:endParaRPr lang="en-US" dirty="0"/>
          </a:p>
        </p:txBody>
      </p:sp>
      <p:sp>
        <p:nvSpPr>
          <p:cNvPr id="4" name="Slide Number Placeholder 3"/>
          <p:cNvSpPr>
            <a:spLocks noGrp="1"/>
          </p:cNvSpPr>
          <p:nvPr>
            <p:ph type="sldNum" sz="quarter" idx="10"/>
          </p:nvPr>
        </p:nvSpPr>
        <p:spPr/>
        <p:txBody>
          <a:bodyPr/>
          <a:lstStyle/>
          <a:p>
            <a:fld id="{859FBBFC-CEC3-43D2-B4CA-4E965BDC60C1}" type="slidenum">
              <a:rPr lang="en-US" smtClean="0"/>
              <a:t>40</a:t>
            </a:fld>
            <a:endParaRPr lang="en-US"/>
          </a:p>
        </p:txBody>
      </p:sp>
    </p:spTree>
    <p:extLst>
      <p:ext uri="{BB962C8B-B14F-4D97-AF65-F5344CB8AC3E}">
        <p14:creationId xmlns:p14="http://schemas.microsoft.com/office/powerpoint/2010/main" val="351678082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9FBBFC-CEC3-43D2-B4CA-4E965BDC60C1}" type="slidenum">
              <a:rPr lang="en-US" smtClean="0"/>
              <a:t>41</a:t>
            </a:fld>
            <a:endParaRPr lang="en-US"/>
          </a:p>
        </p:txBody>
      </p:sp>
    </p:spTree>
    <p:extLst>
      <p:ext uri="{BB962C8B-B14F-4D97-AF65-F5344CB8AC3E}">
        <p14:creationId xmlns:p14="http://schemas.microsoft.com/office/powerpoint/2010/main" val="242604400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9FBBFC-CEC3-43D2-B4CA-4E965BDC60C1}" type="slidenum">
              <a:rPr lang="en-US" smtClean="0"/>
              <a:t>42</a:t>
            </a:fld>
            <a:endParaRPr lang="en-US"/>
          </a:p>
        </p:txBody>
      </p:sp>
    </p:spTree>
    <p:extLst>
      <p:ext uri="{BB962C8B-B14F-4D97-AF65-F5344CB8AC3E}">
        <p14:creationId xmlns:p14="http://schemas.microsoft.com/office/powerpoint/2010/main" val="17062835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9FBBFC-CEC3-43D2-B4CA-4E965BDC60C1}" type="slidenum">
              <a:rPr lang="en-US" smtClean="0"/>
              <a:t>7</a:t>
            </a:fld>
            <a:endParaRPr lang="en-US"/>
          </a:p>
        </p:txBody>
      </p:sp>
    </p:spTree>
    <p:extLst>
      <p:ext uri="{BB962C8B-B14F-4D97-AF65-F5344CB8AC3E}">
        <p14:creationId xmlns:p14="http://schemas.microsoft.com/office/powerpoint/2010/main" val="645642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Complete physical exam will be conducted at screening visit and a targeted physical exam for all subsequent scheduled visits.</a:t>
            </a:r>
          </a:p>
          <a:p>
            <a:r>
              <a:rPr lang="en-US" dirty="0" smtClean="0"/>
              <a:t>Bolded and underlined components are required at follow up</a:t>
            </a:r>
          </a:p>
          <a:p>
            <a:endParaRPr lang="en-US" dirty="0" smtClean="0"/>
          </a:p>
        </p:txBody>
      </p:sp>
      <p:sp>
        <p:nvSpPr>
          <p:cNvPr id="4" name="Slide Number Placeholder 3"/>
          <p:cNvSpPr>
            <a:spLocks noGrp="1"/>
          </p:cNvSpPr>
          <p:nvPr>
            <p:ph type="sldNum" sz="quarter" idx="10"/>
          </p:nvPr>
        </p:nvSpPr>
        <p:spPr/>
        <p:txBody>
          <a:bodyPr/>
          <a:lstStyle/>
          <a:p>
            <a:fld id="{859FBBFC-CEC3-43D2-B4CA-4E965BDC60C1}" type="slidenum">
              <a:rPr lang="en-US" smtClean="0"/>
              <a:t>8</a:t>
            </a:fld>
            <a:endParaRPr lang="en-US"/>
          </a:p>
        </p:txBody>
      </p:sp>
    </p:spTree>
    <p:extLst>
      <p:ext uri="{BB962C8B-B14F-4D97-AF65-F5344CB8AC3E}">
        <p14:creationId xmlns:p14="http://schemas.microsoft.com/office/powerpoint/2010/main" val="8683181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859FBBFC-CEC3-43D2-B4CA-4E965BDC60C1}" type="slidenum">
              <a:rPr lang="en-US" smtClean="0"/>
              <a:t>9</a:t>
            </a:fld>
            <a:endParaRPr lang="en-US"/>
          </a:p>
        </p:txBody>
      </p:sp>
    </p:spTree>
    <p:extLst>
      <p:ext uri="{BB962C8B-B14F-4D97-AF65-F5344CB8AC3E}">
        <p14:creationId xmlns:p14="http://schemas.microsoft.com/office/powerpoint/2010/main" val="29181588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9FBBFC-CEC3-43D2-B4CA-4E965BDC60C1}" type="slidenum">
              <a:rPr lang="en-US" smtClean="0"/>
              <a:t>10</a:t>
            </a:fld>
            <a:endParaRPr lang="en-US"/>
          </a:p>
        </p:txBody>
      </p:sp>
    </p:spTree>
    <p:extLst>
      <p:ext uri="{BB962C8B-B14F-4D97-AF65-F5344CB8AC3E}">
        <p14:creationId xmlns:p14="http://schemas.microsoft.com/office/powerpoint/2010/main" val="11011400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r>
              <a:rPr lang="en-US" b="1" dirty="0" smtClean="0"/>
              <a:t>Instructions</a:t>
            </a:r>
            <a:r>
              <a:rPr lang="en-US" b="1" dirty="0"/>
              <a:t>:</a:t>
            </a:r>
            <a:r>
              <a:rPr lang="en-US" dirty="0"/>
              <a:t> </a:t>
            </a:r>
          </a:p>
          <a:p>
            <a:r>
              <a:rPr lang="en-US" dirty="0"/>
              <a:t>This checklist should be used for every scheduled pelvic exam; </a:t>
            </a:r>
            <a:r>
              <a:rPr lang="en-US" b="1" dirty="0"/>
              <a:t>it should not be used for clinically indicated pelvic exams</a:t>
            </a:r>
            <a:r>
              <a:rPr lang="en-US" dirty="0"/>
              <a:t>. The “Required at visits” column indicates when the item is required during follow-up per-protocol. When an item is performed, complete “Staff Initials” cell. If not done but required, write “ND” and staff initials in “Staff Initials” cell, and provide more details in the chart notes as needed. Do not initial for other staff members.  If other staff members are not available to initial items themselves, write and initial/date a note documenting who completed the procedure, e.g., “done by {name}” or “done by nurse.” </a:t>
            </a:r>
            <a:r>
              <a:rPr lang="en-US" b="1" u="sng" dirty="0"/>
              <a:t>Samples must be collected in the order listed on the checklist.</a:t>
            </a:r>
            <a:r>
              <a:rPr lang="en-US" dirty="0"/>
              <a:t>  </a:t>
            </a:r>
          </a:p>
          <a:p>
            <a:endParaRPr lang="en-US" dirty="0"/>
          </a:p>
        </p:txBody>
      </p:sp>
      <p:sp>
        <p:nvSpPr>
          <p:cNvPr id="4" name="Slide Number Placeholder 3"/>
          <p:cNvSpPr>
            <a:spLocks noGrp="1"/>
          </p:cNvSpPr>
          <p:nvPr>
            <p:ph type="sldNum" sz="quarter" idx="10"/>
          </p:nvPr>
        </p:nvSpPr>
        <p:spPr/>
        <p:txBody>
          <a:bodyPr/>
          <a:lstStyle/>
          <a:p>
            <a:fld id="{859FBBFC-CEC3-43D2-B4CA-4E965BDC60C1}" type="slidenum">
              <a:rPr lang="en-US" smtClean="0"/>
              <a:t>11</a:t>
            </a:fld>
            <a:endParaRPr lang="en-US"/>
          </a:p>
        </p:txBody>
      </p:sp>
    </p:spTree>
    <p:extLst>
      <p:ext uri="{BB962C8B-B14F-4D97-AF65-F5344CB8AC3E}">
        <p14:creationId xmlns:p14="http://schemas.microsoft.com/office/powerpoint/2010/main" val="15618132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Section 10.9 of the </a:t>
            </a:r>
            <a:r>
              <a:rPr lang="en-US" dirty="0" err="1" smtClean="0"/>
              <a:t>ssp</a:t>
            </a:r>
            <a:r>
              <a:rPr lang="en-US" dirty="0" smtClean="0"/>
              <a:t>, clinician can collect the swab instead of the participant</a:t>
            </a:r>
            <a:r>
              <a:rPr lang="en-US" baseline="0" dirty="0" smtClean="0"/>
              <a:t> </a:t>
            </a:r>
            <a:r>
              <a:rPr lang="en-US" dirty="0" smtClean="0"/>
              <a:t>if a pelvic exam is being conducted (or as needed).</a:t>
            </a:r>
          </a:p>
          <a:p>
            <a:r>
              <a:rPr lang="en-US" dirty="0" smtClean="0"/>
              <a:t>The swab can be collected</a:t>
            </a:r>
            <a:r>
              <a:rPr lang="en-US" baseline="0" dirty="0" smtClean="0"/>
              <a:t> during menstruation</a:t>
            </a:r>
          </a:p>
          <a:p>
            <a:r>
              <a:rPr lang="en-US" baseline="0" dirty="0" smtClean="0"/>
              <a:t>The ring from the previous visit should still be inserted when the swab is collected.</a:t>
            </a:r>
          </a:p>
        </p:txBody>
      </p:sp>
      <p:sp>
        <p:nvSpPr>
          <p:cNvPr id="4" name="Slide Number Placeholder 3"/>
          <p:cNvSpPr>
            <a:spLocks noGrp="1"/>
          </p:cNvSpPr>
          <p:nvPr>
            <p:ph type="sldNum" sz="quarter" idx="10"/>
          </p:nvPr>
        </p:nvSpPr>
        <p:spPr/>
        <p:txBody>
          <a:bodyPr/>
          <a:lstStyle/>
          <a:p>
            <a:fld id="{859FBBFC-CEC3-43D2-B4CA-4E965BDC60C1}" type="slidenum">
              <a:rPr lang="en-US" smtClean="0"/>
              <a:t>12</a:t>
            </a:fld>
            <a:endParaRPr lang="en-US"/>
          </a:p>
        </p:txBody>
      </p:sp>
    </p:spTree>
    <p:extLst>
      <p:ext uri="{BB962C8B-B14F-4D97-AF65-F5344CB8AC3E}">
        <p14:creationId xmlns:p14="http://schemas.microsoft.com/office/powerpoint/2010/main" val="41083232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381000" y="990600"/>
            <a:ext cx="76200" cy="5105400"/>
          </a:xfrm>
          <a:prstGeom prst="rect">
            <a:avLst/>
          </a:prstGeom>
          <a:solidFill>
            <a:schemeClr val="bg2"/>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pPr algn="ctr" eaLnBrk="1" hangingPunct="1"/>
            <a:endParaRPr lang="en-US" sz="2400"/>
          </a:p>
        </p:txBody>
      </p:sp>
      <p:grpSp>
        <p:nvGrpSpPr>
          <p:cNvPr id="5" name="Group 8"/>
          <p:cNvGrpSpPr>
            <a:grpSpLocks/>
          </p:cNvGrpSpPr>
          <p:nvPr/>
        </p:nvGrpSpPr>
        <p:grpSpPr bwMode="auto">
          <a:xfrm>
            <a:off x="381000" y="304800"/>
            <a:ext cx="8391525" cy="5791200"/>
            <a:chOff x="240" y="192"/>
            <a:chExt cx="5286" cy="3648"/>
          </a:xfrm>
        </p:grpSpPr>
        <p:sp>
          <p:nvSpPr>
            <p:cNvPr id="6" name="Rectangle 9"/>
            <p:cNvSpPr>
              <a:spLocks noChangeArrowheads="1"/>
            </p:cNvSpPr>
            <p:nvPr/>
          </p:nvSpPr>
          <p:spPr bwMode="auto">
            <a:xfrm flipV="1">
              <a:off x="5236" y="192"/>
              <a:ext cx="288" cy="288"/>
            </a:xfrm>
            <a:prstGeom prst="rect">
              <a:avLst/>
            </a:prstGeom>
            <a:solidFill>
              <a:schemeClr val="bg2"/>
            </a:solidFill>
            <a:ln w="12700">
              <a:solidFill>
                <a:schemeClr val="tx1"/>
              </a:solidFill>
              <a:miter lim="800000"/>
              <a:headEnd/>
              <a:tailEnd/>
            </a:ln>
          </p:spPr>
          <p:txBody>
            <a:bodyPr rot="10800000" wrap="none" anchor="ctr"/>
            <a:lstStyle/>
            <a:p>
              <a:pPr algn="ctr" eaLnBrk="1" hangingPunct="1"/>
              <a:endParaRPr lang="en-US" sz="2400"/>
            </a:p>
          </p:txBody>
        </p:sp>
        <p:sp>
          <p:nvSpPr>
            <p:cNvPr id="7" name="Rectangle 10"/>
            <p:cNvSpPr>
              <a:spLocks noChangeArrowheads="1"/>
            </p:cNvSpPr>
            <p:nvPr/>
          </p:nvSpPr>
          <p:spPr bwMode="auto">
            <a:xfrm flipV="1">
              <a:off x="240" y="192"/>
              <a:ext cx="5004" cy="288"/>
            </a:xfrm>
            <a:prstGeom prst="rect">
              <a:avLst/>
            </a:prstGeom>
            <a:solidFill>
              <a:schemeClr val="accent2"/>
            </a:solidFill>
            <a:ln w="12700">
              <a:solidFill>
                <a:schemeClr val="tx1"/>
              </a:solidFill>
              <a:miter lim="800000"/>
              <a:headEnd/>
              <a:tailEnd/>
            </a:ln>
          </p:spPr>
          <p:txBody>
            <a:bodyPr wrap="none" anchor="ctr"/>
            <a:lstStyle/>
            <a:p>
              <a:pPr algn="ctr" eaLnBrk="1" hangingPunct="1"/>
              <a:endParaRPr lang="en-US" sz="2400"/>
            </a:p>
          </p:txBody>
        </p:sp>
        <p:sp>
          <p:nvSpPr>
            <p:cNvPr id="8" name="Rectangle 11"/>
            <p:cNvSpPr>
              <a:spLocks noChangeArrowheads="1"/>
            </p:cNvSpPr>
            <p:nvPr/>
          </p:nvSpPr>
          <p:spPr bwMode="auto">
            <a:xfrm flipV="1">
              <a:off x="240" y="480"/>
              <a:ext cx="5004" cy="144"/>
            </a:xfrm>
            <a:prstGeom prst="rect">
              <a:avLst/>
            </a:prstGeom>
            <a:solidFill>
              <a:schemeClr val="bg2"/>
            </a:solidFill>
            <a:ln w="12700">
              <a:solidFill>
                <a:schemeClr val="tx1"/>
              </a:solidFill>
              <a:miter lim="800000"/>
              <a:headEnd/>
              <a:tailEnd/>
            </a:ln>
          </p:spPr>
          <p:txBody>
            <a:bodyPr rot="10800000" wrap="none" anchor="ctr"/>
            <a:lstStyle/>
            <a:p>
              <a:pPr algn="ctr" eaLnBrk="1" hangingPunct="1"/>
              <a:endParaRPr lang="en-US" sz="2400"/>
            </a:p>
          </p:txBody>
        </p:sp>
        <p:sp>
          <p:nvSpPr>
            <p:cNvPr id="9" name="Rectangle 12"/>
            <p:cNvSpPr>
              <a:spLocks noChangeArrowheads="1"/>
            </p:cNvSpPr>
            <p:nvPr/>
          </p:nvSpPr>
          <p:spPr bwMode="auto">
            <a:xfrm flipV="1">
              <a:off x="5242" y="480"/>
              <a:ext cx="282" cy="144"/>
            </a:xfrm>
            <a:prstGeom prst="rect">
              <a:avLst/>
            </a:prstGeom>
            <a:solidFill>
              <a:schemeClr val="accent2"/>
            </a:solidFill>
            <a:ln w="12700">
              <a:solidFill>
                <a:schemeClr val="tx1"/>
              </a:solidFill>
              <a:miter lim="800000"/>
              <a:headEnd/>
              <a:tailEnd/>
            </a:ln>
          </p:spPr>
          <p:txBody>
            <a:bodyPr wrap="none" anchor="ctr"/>
            <a:lstStyle/>
            <a:p>
              <a:pPr algn="ctr" eaLnBrk="1" hangingPunct="1"/>
              <a:endParaRPr lang="en-US" sz="2400"/>
            </a:p>
          </p:txBody>
        </p:sp>
        <p:sp>
          <p:nvSpPr>
            <p:cNvPr id="10" name="Line 13"/>
            <p:cNvSpPr>
              <a:spLocks noChangeShapeType="1"/>
            </p:cNvSpPr>
            <p:nvPr/>
          </p:nvSpPr>
          <p:spPr bwMode="auto">
            <a:xfrm flipH="1">
              <a:off x="480" y="2256"/>
              <a:ext cx="484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 name="Rectangle 14"/>
            <p:cNvSpPr>
              <a:spLocks noChangeArrowheads="1"/>
            </p:cNvSpPr>
            <p:nvPr/>
          </p:nvSpPr>
          <p:spPr bwMode="auto">
            <a:xfrm>
              <a:off x="240" y="192"/>
              <a:ext cx="5286" cy="364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eaLnBrk="1" hangingPunct="1"/>
              <a:endParaRPr lang="en-US" sz="2400"/>
            </a:p>
          </p:txBody>
        </p:sp>
      </p:grpSp>
      <p:sp>
        <p:nvSpPr>
          <p:cNvPr id="41987" name="Rectangle 3"/>
          <p:cNvSpPr>
            <a:spLocks noGrp="1" noChangeArrowheads="1"/>
          </p:cNvSpPr>
          <p:nvPr>
            <p:ph type="ctrTitle"/>
          </p:nvPr>
        </p:nvSpPr>
        <p:spPr>
          <a:xfrm>
            <a:off x="762000" y="1371600"/>
            <a:ext cx="7696200" cy="2057400"/>
          </a:xfrm>
        </p:spPr>
        <p:txBody>
          <a:bodyPr/>
          <a:lstStyle>
            <a:lvl1pPr>
              <a:defRPr sz="5400"/>
            </a:lvl1pPr>
          </a:lstStyle>
          <a:p>
            <a:pPr lvl="0"/>
            <a:r>
              <a:rPr lang="en-US" noProof="0" smtClean="0"/>
              <a:t>Click to edit Master title style</a:t>
            </a:r>
          </a:p>
        </p:txBody>
      </p:sp>
      <p:sp>
        <p:nvSpPr>
          <p:cNvPr id="41988" name="Rectangle 4"/>
          <p:cNvSpPr>
            <a:spLocks noGrp="1" noChangeArrowheads="1"/>
          </p:cNvSpPr>
          <p:nvPr>
            <p:ph type="subTitle" idx="1"/>
          </p:nvPr>
        </p:nvSpPr>
        <p:spPr>
          <a:xfrm>
            <a:off x="762000" y="3765550"/>
            <a:ext cx="7696200" cy="2057400"/>
          </a:xfrm>
        </p:spPr>
        <p:txBody>
          <a:bodyPr/>
          <a:lstStyle>
            <a:lvl1pPr marL="0" indent="0">
              <a:buFont typeface="Wingdings" pitchFamily="2" charset="2"/>
              <a:buNone/>
              <a:defRPr sz="2800"/>
            </a:lvl1pPr>
          </a:lstStyle>
          <a:p>
            <a:pPr lvl="0"/>
            <a:r>
              <a:rPr lang="en-US" noProof="0" smtClean="0"/>
              <a:t>Click to edit Master subtitle style</a:t>
            </a:r>
          </a:p>
        </p:txBody>
      </p:sp>
      <p:sp>
        <p:nvSpPr>
          <p:cNvPr id="12" name="Rectangle 5"/>
          <p:cNvSpPr>
            <a:spLocks noGrp="1" noChangeArrowheads="1"/>
          </p:cNvSpPr>
          <p:nvPr>
            <p:ph type="dt" sz="half" idx="10"/>
          </p:nvPr>
        </p:nvSpPr>
        <p:spPr>
          <a:xfrm>
            <a:off x="457200" y="6248400"/>
            <a:ext cx="2133600" cy="457200"/>
          </a:xfrm>
        </p:spPr>
        <p:txBody>
          <a:bodyPr/>
          <a:lstStyle>
            <a:lvl1pPr>
              <a:defRPr/>
            </a:lvl1pPr>
          </a:lstStyle>
          <a:p>
            <a:pPr>
              <a:defRPr/>
            </a:pPr>
            <a:endParaRPr lang="en-US"/>
          </a:p>
        </p:txBody>
      </p:sp>
      <p:sp>
        <p:nvSpPr>
          <p:cNvPr id="13" name="Rectangle 6"/>
          <p:cNvSpPr>
            <a:spLocks noGrp="1" noChangeArrowheads="1"/>
          </p:cNvSpPr>
          <p:nvPr>
            <p:ph type="ftr" sz="quarter" idx="11"/>
          </p:nvPr>
        </p:nvSpPr>
        <p:spPr/>
        <p:txBody>
          <a:bodyPr/>
          <a:lstStyle>
            <a:lvl1pPr>
              <a:defRPr/>
            </a:lvl1pPr>
          </a:lstStyle>
          <a:p>
            <a:pPr>
              <a:defRPr/>
            </a:pPr>
            <a:endParaRPr lang="en-US"/>
          </a:p>
        </p:txBody>
      </p:sp>
      <p:sp>
        <p:nvSpPr>
          <p:cNvPr id="14" name="Rectangle 7"/>
          <p:cNvSpPr>
            <a:spLocks noGrp="1" noChangeArrowheads="1"/>
          </p:cNvSpPr>
          <p:nvPr>
            <p:ph type="sldNum" sz="quarter" idx="12"/>
          </p:nvPr>
        </p:nvSpPr>
        <p:spPr>
          <a:xfrm>
            <a:off x="6553200" y="6248400"/>
            <a:ext cx="2133600" cy="457200"/>
          </a:xfrm>
        </p:spPr>
        <p:txBody>
          <a:bodyPr/>
          <a:lstStyle>
            <a:lvl1pPr>
              <a:defRPr b="1"/>
            </a:lvl1pPr>
          </a:lstStyle>
          <a:p>
            <a:pPr>
              <a:defRPr/>
            </a:pPr>
            <a:fld id="{BFA9E583-B3A0-4B4C-AC63-C1459F8F1530}" type="slidenum">
              <a:rPr lang="en-US"/>
              <a:pPr>
                <a:defRPr/>
              </a:pPr>
              <a:t>‹#›</a:t>
            </a:fld>
            <a:endParaRPr lang="en-US"/>
          </a:p>
        </p:txBody>
      </p:sp>
    </p:spTree>
    <p:extLst>
      <p:ext uri="{BB962C8B-B14F-4D97-AF65-F5344CB8AC3E}">
        <p14:creationId xmlns:p14="http://schemas.microsoft.com/office/powerpoint/2010/main" val="1379954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820F16A-28F1-436E-94A8-D511846C17AD}" type="slidenum">
              <a:rPr lang="en-US"/>
              <a:pPr>
                <a:defRPr/>
              </a:pPr>
              <a:t>‹#›</a:t>
            </a:fld>
            <a:endParaRPr lang="en-US"/>
          </a:p>
        </p:txBody>
      </p:sp>
    </p:spTree>
    <p:extLst>
      <p:ext uri="{BB962C8B-B14F-4D97-AF65-F5344CB8AC3E}">
        <p14:creationId xmlns:p14="http://schemas.microsoft.com/office/powerpoint/2010/main" val="1270879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0"/>
            <a:ext cx="2057400" cy="5597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33400"/>
            <a:ext cx="6019800" cy="5597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DA0785E-6853-4E73-88CC-A509F6251970}" type="slidenum">
              <a:rPr lang="en-US"/>
              <a:pPr>
                <a:defRPr/>
              </a:pPr>
              <a:t>‹#›</a:t>
            </a:fld>
            <a:endParaRPr lang="en-US"/>
          </a:p>
        </p:txBody>
      </p:sp>
    </p:spTree>
    <p:extLst>
      <p:ext uri="{BB962C8B-B14F-4D97-AF65-F5344CB8AC3E}">
        <p14:creationId xmlns:p14="http://schemas.microsoft.com/office/powerpoint/2010/main" val="2717851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848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981200"/>
            <a:ext cx="38481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10100" y="1981200"/>
            <a:ext cx="3848100" cy="4114800"/>
          </a:xfrm>
        </p:spPr>
        <p:txBody>
          <a:bodyPr/>
          <a:lstStyle/>
          <a:p>
            <a:pPr lvl="0"/>
            <a:endParaRPr lang="en-US"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BED8CB3-4B1C-41B7-9813-30E98D15041C}" type="slidenum">
              <a:rPr lang="en-US"/>
              <a:pPr>
                <a:defRPr/>
              </a:pPr>
              <a:t>‹#›</a:t>
            </a:fld>
            <a:endParaRPr lang="en-US"/>
          </a:p>
        </p:txBody>
      </p:sp>
    </p:spTree>
    <p:extLst>
      <p:ext uri="{BB962C8B-B14F-4D97-AF65-F5344CB8AC3E}">
        <p14:creationId xmlns:p14="http://schemas.microsoft.com/office/powerpoint/2010/main" val="22260374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848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981200"/>
            <a:ext cx="38481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981200"/>
            <a:ext cx="38481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5D694A1-E77A-4C38-BF94-AC906656FB8E}" type="slidenum">
              <a:rPr lang="en-US"/>
              <a:pPr>
                <a:defRPr/>
              </a:pPr>
              <a:t>‹#›</a:t>
            </a:fld>
            <a:endParaRPr lang="en-US"/>
          </a:p>
        </p:txBody>
      </p:sp>
    </p:spTree>
    <p:extLst>
      <p:ext uri="{BB962C8B-B14F-4D97-AF65-F5344CB8AC3E}">
        <p14:creationId xmlns:p14="http://schemas.microsoft.com/office/powerpoint/2010/main" val="8282421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848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981200"/>
            <a:ext cx="38481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10100" y="1981200"/>
            <a:ext cx="38481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10100" y="4114800"/>
            <a:ext cx="38481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2E134C2E-3399-4101-B717-E04521A52A0F}" type="slidenum">
              <a:rPr lang="en-US"/>
              <a:pPr>
                <a:defRPr/>
              </a:pPr>
              <a:t>‹#›</a:t>
            </a:fld>
            <a:endParaRPr lang="en-US"/>
          </a:p>
        </p:txBody>
      </p:sp>
    </p:spTree>
    <p:extLst>
      <p:ext uri="{BB962C8B-B14F-4D97-AF65-F5344CB8AC3E}">
        <p14:creationId xmlns:p14="http://schemas.microsoft.com/office/powerpoint/2010/main" val="2207475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F612231-B79A-42DA-9797-CF8C49D75733}" type="slidenum">
              <a:rPr lang="en-US"/>
              <a:pPr>
                <a:defRPr/>
              </a:pPr>
              <a:t>‹#›</a:t>
            </a:fld>
            <a:endParaRPr lang="en-US"/>
          </a:p>
        </p:txBody>
      </p:sp>
    </p:spTree>
    <p:extLst>
      <p:ext uri="{BB962C8B-B14F-4D97-AF65-F5344CB8AC3E}">
        <p14:creationId xmlns:p14="http://schemas.microsoft.com/office/powerpoint/2010/main" val="3054738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2E1D532-B7EE-4CB9-93BE-800BFE326D97}" type="slidenum">
              <a:rPr lang="en-US"/>
              <a:pPr>
                <a:defRPr/>
              </a:pPr>
              <a:t>‹#›</a:t>
            </a:fld>
            <a:endParaRPr lang="en-US"/>
          </a:p>
        </p:txBody>
      </p:sp>
    </p:spTree>
    <p:extLst>
      <p:ext uri="{BB962C8B-B14F-4D97-AF65-F5344CB8AC3E}">
        <p14:creationId xmlns:p14="http://schemas.microsoft.com/office/powerpoint/2010/main" val="1986945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C08A6FE-2F50-469F-B7D9-BE3DAD89E7D0}" type="slidenum">
              <a:rPr lang="en-US"/>
              <a:pPr>
                <a:defRPr/>
              </a:pPr>
              <a:t>‹#›</a:t>
            </a:fld>
            <a:endParaRPr lang="en-US"/>
          </a:p>
        </p:txBody>
      </p:sp>
    </p:spTree>
    <p:extLst>
      <p:ext uri="{BB962C8B-B14F-4D97-AF65-F5344CB8AC3E}">
        <p14:creationId xmlns:p14="http://schemas.microsoft.com/office/powerpoint/2010/main" val="1290013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149E2B9-EC82-4DF1-873F-CD2CF1D62025}" type="slidenum">
              <a:rPr lang="en-US"/>
              <a:pPr>
                <a:defRPr/>
              </a:pPr>
              <a:t>‹#›</a:t>
            </a:fld>
            <a:endParaRPr lang="en-US"/>
          </a:p>
        </p:txBody>
      </p:sp>
    </p:spTree>
    <p:extLst>
      <p:ext uri="{BB962C8B-B14F-4D97-AF65-F5344CB8AC3E}">
        <p14:creationId xmlns:p14="http://schemas.microsoft.com/office/powerpoint/2010/main" val="2309569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7B09723-A801-482B-A843-1F0B60E71D02}" type="slidenum">
              <a:rPr lang="en-US"/>
              <a:pPr>
                <a:defRPr/>
              </a:pPr>
              <a:t>‹#›</a:t>
            </a:fld>
            <a:endParaRPr lang="en-US"/>
          </a:p>
        </p:txBody>
      </p:sp>
    </p:spTree>
    <p:extLst>
      <p:ext uri="{BB962C8B-B14F-4D97-AF65-F5344CB8AC3E}">
        <p14:creationId xmlns:p14="http://schemas.microsoft.com/office/powerpoint/2010/main" val="960742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851FAAF-0432-4C01-9B49-B37AE92A6D4A}" type="slidenum">
              <a:rPr lang="en-US"/>
              <a:pPr>
                <a:defRPr/>
              </a:pPr>
              <a:t>‹#›</a:t>
            </a:fld>
            <a:endParaRPr lang="en-US"/>
          </a:p>
        </p:txBody>
      </p:sp>
    </p:spTree>
    <p:extLst>
      <p:ext uri="{BB962C8B-B14F-4D97-AF65-F5344CB8AC3E}">
        <p14:creationId xmlns:p14="http://schemas.microsoft.com/office/powerpoint/2010/main" val="861873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AD63DDE-7BED-4C19-A091-AA0CAF646FB0}" type="slidenum">
              <a:rPr lang="en-US"/>
              <a:pPr>
                <a:defRPr/>
              </a:pPr>
              <a:t>‹#›</a:t>
            </a:fld>
            <a:endParaRPr lang="en-US"/>
          </a:p>
        </p:txBody>
      </p:sp>
    </p:spTree>
    <p:extLst>
      <p:ext uri="{BB962C8B-B14F-4D97-AF65-F5344CB8AC3E}">
        <p14:creationId xmlns:p14="http://schemas.microsoft.com/office/powerpoint/2010/main" val="431769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ACDB931-F866-47B9-8DB1-6D4565364B99}" type="slidenum">
              <a:rPr lang="en-US"/>
              <a:pPr>
                <a:defRPr/>
              </a:pPr>
              <a:t>‹#›</a:t>
            </a:fld>
            <a:endParaRPr lang="en-US"/>
          </a:p>
        </p:txBody>
      </p:sp>
    </p:spTree>
    <p:extLst>
      <p:ext uri="{BB962C8B-B14F-4D97-AF65-F5344CB8AC3E}">
        <p14:creationId xmlns:p14="http://schemas.microsoft.com/office/powerpoint/2010/main" val="3200065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533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828800"/>
            <a:ext cx="8229600" cy="430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0964" name="Rectangle 4"/>
          <p:cNvSpPr>
            <a:spLocks noGrp="1" noChangeArrowheads="1"/>
          </p:cNvSpPr>
          <p:nvPr>
            <p:ph type="dt" sz="half" idx="2"/>
          </p:nvPr>
        </p:nvSpPr>
        <p:spPr bwMode="auto">
          <a:xfrm>
            <a:off x="457200" y="6248400"/>
            <a:ext cx="16764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000">
                <a:latin typeface="+mn-lt"/>
              </a:defRPr>
            </a:lvl1pPr>
          </a:lstStyle>
          <a:p>
            <a:pPr>
              <a:defRPr/>
            </a:pPr>
            <a:endParaRPr lang="en-US"/>
          </a:p>
        </p:txBody>
      </p:sp>
      <p:sp>
        <p:nvSpPr>
          <p:cNvPr id="40965" name="Rectangle 5"/>
          <p:cNvSpPr>
            <a:spLocks noGrp="1" noChangeArrowheads="1"/>
          </p:cNvSpPr>
          <p:nvPr>
            <p:ph type="ftr" sz="quarter" idx="3"/>
          </p:nvPr>
        </p:nvSpPr>
        <p:spPr bwMode="auto">
          <a:xfrm>
            <a:off x="3124200" y="6248400"/>
            <a:ext cx="28956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000">
                <a:latin typeface="+mn-lt"/>
              </a:defRPr>
            </a:lvl1pPr>
          </a:lstStyle>
          <a:p>
            <a:pPr>
              <a:defRPr/>
            </a:pPr>
            <a:endParaRPr lang="en-US"/>
          </a:p>
        </p:txBody>
      </p:sp>
      <p:sp>
        <p:nvSpPr>
          <p:cNvPr id="40966" name="Rectangle 6"/>
          <p:cNvSpPr>
            <a:spLocks noGrp="1" noChangeArrowheads="1"/>
          </p:cNvSpPr>
          <p:nvPr>
            <p:ph type="sldNum" sz="quarter" idx="4"/>
          </p:nvPr>
        </p:nvSpPr>
        <p:spPr bwMode="auto">
          <a:xfrm>
            <a:off x="67818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000">
                <a:latin typeface="+mn-lt"/>
              </a:defRPr>
            </a:lvl1pPr>
          </a:lstStyle>
          <a:p>
            <a:pPr>
              <a:defRPr/>
            </a:pPr>
            <a:fld id="{13644D7E-8AE4-4061-84EA-450F949051AB}" type="slidenum">
              <a:rPr lang="en-US"/>
              <a:pPr>
                <a:defRPr/>
              </a:pPr>
              <a:t>‹#›</a:t>
            </a:fld>
            <a:endParaRPr lang="en-US"/>
          </a:p>
        </p:txBody>
      </p:sp>
      <p:grpSp>
        <p:nvGrpSpPr>
          <p:cNvPr id="1031" name="Group 7"/>
          <p:cNvGrpSpPr>
            <a:grpSpLocks/>
          </p:cNvGrpSpPr>
          <p:nvPr/>
        </p:nvGrpSpPr>
        <p:grpSpPr bwMode="auto">
          <a:xfrm>
            <a:off x="279400" y="152400"/>
            <a:ext cx="8686800" cy="1295400"/>
            <a:chOff x="176" y="96"/>
            <a:chExt cx="5472" cy="1008"/>
          </a:xfrm>
        </p:grpSpPr>
        <p:sp>
          <p:nvSpPr>
            <p:cNvPr id="1032" name="Line 8"/>
            <p:cNvSpPr>
              <a:spLocks noChangeShapeType="1"/>
            </p:cNvSpPr>
            <p:nvPr/>
          </p:nvSpPr>
          <p:spPr bwMode="auto">
            <a:xfrm flipH="1">
              <a:off x="288" y="1104"/>
              <a:ext cx="523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3" name="Rectangle 9"/>
            <p:cNvSpPr>
              <a:spLocks noChangeArrowheads="1"/>
            </p:cNvSpPr>
            <p:nvPr/>
          </p:nvSpPr>
          <p:spPr bwMode="auto">
            <a:xfrm>
              <a:off x="5504" y="96"/>
              <a:ext cx="144" cy="145"/>
            </a:xfrm>
            <a:prstGeom prst="rect">
              <a:avLst/>
            </a:prstGeom>
            <a:solidFill>
              <a:schemeClr val="bg2"/>
            </a:solidFill>
            <a:ln w="12700">
              <a:solidFill>
                <a:schemeClr val="tx1"/>
              </a:solidFill>
              <a:miter lim="800000"/>
              <a:headEnd/>
              <a:tailEnd/>
            </a:ln>
          </p:spPr>
          <p:txBody>
            <a:bodyPr wrap="none" anchor="ctr"/>
            <a:lstStyle/>
            <a:p>
              <a:pPr algn="ctr" eaLnBrk="1" hangingPunct="1"/>
              <a:endParaRPr lang="en-US" sz="2400">
                <a:latin typeface="Arial" charset="0"/>
              </a:endParaRPr>
            </a:p>
          </p:txBody>
        </p:sp>
        <p:sp>
          <p:nvSpPr>
            <p:cNvPr id="1034" name="Rectangle 10"/>
            <p:cNvSpPr>
              <a:spLocks noChangeArrowheads="1"/>
            </p:cNvSpPr>
            <p:nvPr/>
          </p:nvSpPr>
          <p:spPr bwMode="auto">
            <a:xfrm>
              <a:off x="176" y="96"/>
              <a:ext cx="5326" cy="145"/>
            </a:xfrm>
            <a:prstGeom prst="rect">
              <a:avLst/>
            </a:prstGeom>
            <a:solidFill>
              <a:schemeClr val="accent2"/>
            </a:solidFill>
            <a:ln w="12700">
              <a:solidFill>
                <a:schemeClr val="tx1"/>
              </a:solidFill>
              <a:miter lim="800000"/>
              <a:headEnd/>
              <a:tailEnd/>
            </a:ln>
          </p:spPr>
          <p:txBody>
            <a:bodyPr wrap="none" anchor="ctr"/>
            <a:lstStyle/>
            <a:p>
              <a:pPr algn="ctr" eaLnBrk="1" hangingPunct="1"/>
              <a:endParaRPr lang="en-US" sz="2400">
                <a:latin typeface="Arial" charset="0"/>
              </a:endParaRPr>
            </a:p>
          </p:txBody>
        </p:sp>
        <p:sp>
          <p:nvSpPr>
            <p:cNvPr id="1035" name="Rectangle 11"/>
            <p:cNvSpPr>
              <a:spLocks noChangeArrowheads="1"/>
            </p:cNvSpPr>
            <p:nvPr/>
          </p:nvSpPr>
          <p:spPr bwMode="auto">
            <a:xfrm>
              <a:off x="176" y="241"/>
              <a:ext cx="5326" cy="89"/>
            </a:xfrm>
            <a:prstGeom prst="rect">
              <a:avLst/>
            </a:prstGeom>
            <a:solidFill>
              <a:schemeClr val="bg2"/>
            </a:solidFill>
            <a:ln w="12700">
              <a:solidFill>
                <a:schemeClr val="tx1"/>
              </a:solidFill>
              <a:miter lim="800000"/>
              <a:headEnd/>
              <a:tailEnd/>
            </a:ln>
          </p:spPr>
          <p:txBody>
            <a:bodyPr wrap="none" anchor="ctr"/>
            <a:lstStyle/>
            <a:p>
              <a:pPr algn="ctr" eaLnBrk="1" hangingPunct="1"/>
              <a:endParaRPr lang="en-US" sz="2400">
                <a:latin typeface="Arial" charset="0"/>
              </a:endParaRPr>
            </a:p>
          </p:txBody>
        </p:sp>
        <p:sp>
          <p:nvSpPr>
            <p:cNvPr id="1036" name="Rectangle 12"/>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p:spPr>
          <p:txBody>
            <a:bodyPr wrap="none" anchor="ctr"/>
            <a:lstStyle/>
            <a:p>
              <a:pPr algn="ctr" eaLnBrk="1" hangingPunct="1"/>
              <a:endParaRPr lang="en-US" sz="2400">
                <a:latin typeface="Arial" charset="0"/>
              </a:endParaRPr>
            </a:p>
          </p:txBody>
        </p:sp>
      </p:grpSp>
    </p:spTree>
  </p:cSld>
  <p:clrMap bg1="lt1" tx1="dk1" bg2="lt2" tx2="dk2" accent1="accent1" accent2="accent2" accent3="accent3" accent4="accent4" accent5="accent5" accent6="accent6" hlink="hlink" folHlink="folHlink"/>
  <p:sldLayoutIdLst>
    <p:sldLayoutId id="2147483768"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9" r:id="rId12"/>
    <p:sldLayoutId id="2147483770" r:id="rId13"/>
    <p:sldLayoutId id="2147483771" r:id="rId14"/>
  </p:sldLayoutIdLst>
  <p:timing>
    <p:tnLst>
      <p:par>
        <p:cTn id="1" dur="indefinite" restart="never" nodeType="tmRoot"/>
      </p:par>
    </p:tnLst>
  </p:timing>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charset="0"/>
        </a:defRPr>
      </a:lvl2pPr>
      <a:lvl3pPr algn="l" rtl="0" eaLnBrk="0" fontAlgn="base" hangingPunct="0">
        <a:spcBef>
          <a:spcPct val="0"/>
        </a:spcBef>
        <a:spcAft>
          <a:spcPct val="0"/>
        </a:spcAft>
        <a:defRPr sz="4400">
          <a:solidFill>
            <a:schemeClr val="tx2"/>
          </a:solidFill>
          <a:latin typeface="Arial" charset="0"/>
        </a:defRPr>
      </a:lvl3pPr>
      <a:lvl4pPr algn="l" rtl="0" eaLnBrk="0" fontAlgn="base" hangingPunct="0">
        <a:spcBef>
          <a:spcPct val="0"/>
        </a:spcBef>
        <a:spcAft>
          <a:spcPct val="0"/>
        </a:spcAft>
        <a:defRPr sz="4400">
          <a:solidFill>
            <a:schemeClr val="tx2"/>
          </a:solidFill>
          <a:latin typeface="Arial" charset="0"/>
        </a:defRPr>
      </a:lvl4pPr>
      <a:lvl5pPr algn="l" rtl="0" eaLnBrk="0" fontAlgn="base" hangingPunct="0">
        <a:spcBef>
          <a:spcPct val="0"/>
        </a:spcBef>
        <a:spcAft>
          <a:spcPct val="0"/>
        </a:spcAft>
        <a:defRPr sz="4400">
          <a:solidFill>
            <a:schemeClr val="tx2"/>
          </a:solidFill>
          <a:latin typeface="Arial" charset="0"/>
        </a:defRPr>
      </a:lvl5pPr>
      <a:lvl6pPr marL="457200" algn="l" rtl="0" fontAlgn="base">
        <a:spcBef>
          <a:spcPct val="0"/>
        </a:spcBef>
        <a:spcAft>
          <a:spcPct val="0"/>
        </a:spcAft>
        <a:defRPr sz="4400">
          <a:solidFill>
            <a:schemeClr val="tx2"/>
          </a:solidFill>
          <a:latin typeface="Arial" charset="0"/>
        </a:defRPr>
      </a:lvl6pPr>
      <a:lvl7pPr marL="914400" algn="l" rtl="0" fontAlgn="base">
        <a:spcBef>
          <a:spcPct val="0"/>
        </a:spcBef>
        <a:spcAft>
          <a:spcPct val="0"/>
        </a:spcAft>
        <a:defRPr sz="4400">
          <a:solidFill>
            <a:schemeClr val="tx2"/>
          </a:solidFill>
          <a:latin typeface="Arial" charset="0"/>
        </a:defRPr>
      </a:lvl7pPr>
      <a:lvl8pPr marL="1371600" algn="l" rtl="0" fontAlgn="base">
        <a:spcBef>
          <a:spcPct val="0"/>
        </a:spcBef>
        <a:spcAft>
          <a:spcPct val="0"/>
        </a:spcAft>
        <a:defRPr sz="4400">
          <a:solidFill>
            <a:schemeClr val="tx2"/>
          </a:solidFill>
          <a:latin typeface="Arial" charset="0"/>
        </a:defRPr>
      </a:lvl8pPr>
      <a:lvl9pPr marL="1828800" algn="l" rtl="0" fontAlgn="base">
        <a:spcBef>
          <a:spcPct val="0"/>
        </a:spcBef>
        <a:spcAft>
          <a:spcPct val="0"/>
        </a:spcAft>
        <a:defRPr sz="4400">
          <a:solidFill>
            <a:schemeClr val="tx2"/>
          </a:solidFill>
          <a:latin typeface="Arial" charset="0"/>
        </a:defRPr>
      </a:lvl9pPr>
    </p:titleStyle>
    <p:bodyStyle>
      <a:lvl1pPr marL="469900" indent="-469900" algn="l" rtl="0" eaLnBrk="0" fontAlgn="base" hangingPunct="0">
        <a:spcBef>
          <a:spcPct val="20000"/>
        </a:spcBef>
        <a:spcAft>
          <a:spcPct val="0"/>
        </a:spcAft>
        <a:buClr>
          <a:schemeClr val="bg2"/>
        </a:buClr>
        <a:buSzPct val="70000"/>
        <a:buFont typeface="Wingdings" pitchFamily="2" charset="2"/>
        <a:buChar char="o"/>
        <a:defRPr sz="32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7950" indent="-468313" algn="l" rtl="0" eaLnBrk="0" fontAlgn="base" hangingPunct="0">
        <a:spcBef>
          <a:spcPct val="20000"/>
        </a:spcBef>
        <a:spcAft>
          <a:spcPct val="0"/>
        </a:spcAft>
        <a:buClr>
          <a:schemeClr val="bg2"/>
        </a:buClr>
        <a:buSzPct val="65000"/>
        <a:buFont typeface="Wingdings" pitchFamily="2" charset="2"/>
        <a:buChar char="o"/>
        <a:defRPr sz="2400">
          <a:solidFill>
            <a:schemeClr val="tx1"/>
          </a:solidFill>
          <a:latin typeface="+mn-lt"/>
        </a:defRPr>
      </a:lvl3pPr>
      <a:lvl4pPr marL="1827213" indent="-438150" algn="l" rtl="0" eaLnBrk="0" fontAlgn="base" hangingPunct="0">
        <a:spcBef>
          <a:spcPct val="20000"/>
        </a:spcBef>
        <a:spcAft>
          <a:spcPct val="0"/>
        </a:spcAft>
        <a:buClr>
          <a:schemeClr val="accent2"/>
        </a:buClr>
        <a:buSzPct val="75000"/>
        <a:buFont typeface="Wingdings" pitchFamily="2" charset="2"/>
        <a:buChar char="n"/>
        <a:defRPr sz="2000">
          <a:solidFill>
            <a:schemeClr val="tx1"/>
          </a:solidFill>
          <a:latin typeface="+mn-lt"/>
        </a:defRPr>
      </a:lvl4pPr>
      <a:lvl5pPr marL="2297113" indent="-468313" algn="l" rtl="0" eaLnBrk="0" fontAlgn="base" hangingPunct="0">
        <a:spcBef>
          <a:spcPct val="20000"/>
        </a:spcBef>
        <a:spcAft>
          <a:spcPct val="0"/>
        </a:spcAft>
        <a:buClr>
          <a:schemeClr val="accent1"/>
        </a:buClr>
        <a:buSzPct val="50000"/>
        <a:buFont typeface="Wingdings" pitchFamily="2" charset="2"/>
        <a:buChar char="o"/>
        <a:defRPr sz="2000">
          <a:solidFill>
            <a:schemeClr val="tx1"/>
          </a:solidFill>
          <a:latin typeface="+mn-lt"/>
        </a:defRPr>
      </a:lvl5pPr>
      <a:lvl6pPr marL="27543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3" Type="http://schemas.openxmlformats.org/officeDocument/2006/relationships/hyperlink" Target="http://www.brooksidepress.org/Products/Military_OBGYN/Textbook/Pap/nabothian.jpg" TargetMode="External"/><Relationship Id="rId2" Type="http://schemas.openxmlformats.org/officeDocument/2006/relationships/notesSlide" Target="../notesSlides/notesSlide16.xml"/><Relationship Id="rId1" Type="http://schemas.openxmlformats.org/officeDocument/2006/relationships/slideLayout" Target="../slideLayouts/slideLayout13.xml"/><Relationship Id="rId4" Type="http://schemas.openxmlformats.org/officeDocument/2006/relationships/image" Target="../media/image7.jpeg"/></Relationships>
</file>

<file path=ppt/slides/_rels/slide2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3.xml"/><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8.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Clinical Considerations</a:t>
            </a:r>
            <a:endParaRPr lang="en-US" dirty="0"/>
          </a:p>
        </p:txBody>
      </p:sp>
      <p:sp>
        <p:nvSpPr>
          <p:cNvPr id="3" name="Subtitle 2"/>
          <p:cNvSpPr>
            <a:spLocks noGrp="1"/>
          </p:cNvSpPr>
          <p:nvPr>
            <p:ph type="subTitle" idx="1"/>
          </p:nvPr>
        </p:nvSpPr>
        <p:spPr/>
        <p:txBody>
          <a:bodyPr/>
          <a:lstStyle/>
          <a:p>
            <a:r>
              <a:rPr lang="en-US" dirty="0" smtClean="0"/>
              <a:t>MTN 020 Training</a:t>
            </a:r>
            <a:endParaRPr lang="en-US" dirty="0"/>
          </a:p>
        </p:txBody>
      </p:sp>
    </p:spTree>
    <p:extLst>
      <p:ext uri="{BB962C8B-B14F-4D97-AF65-F5344CB8AC3E}">
        <p14:creationId xmlns:p14="http://schemas.microsoft.com/office/powerpoint/2010/main" val="42341292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Pelvic Exam </a:t>
            </a:r>
            <a:endParaRPr lang="en-US" dirty="0"/>
          </a:p>
        </p:txBody>
      </p:sp>
      <p:sp>
        <p:nvSpPr>
          <p:cNvPr id="3" name="Content Placeholder 2"/>
          <p:cNvSpPr>
            <a:spLocks noGrp="1"/>
          </p:cNvSpPr>
          <p:nvPr>
            <p:ph idx="1"/>
          </p:nvPr>
        </p:nvSpPr>
        <p:spPr/>
        <p:txBody>
          <a:bodyPr>
            <a:normAutofit lnSpcReduction="10000"/>
          </a:bodyPr>
          <a:lstStyle/>
          <a:p>
            <a:pPr marL="469900" indent="-469900"/>
            <a:r>
              <a:rPr lang="en-US" sz="2800" dirty="0"/>
              <a:t>To be performed after the ring comes out</a:t>
            </a:r>
          </a:p>
          <a:p>
            <a:pPr marL="469900" indent="-469900"/>
            <a:r>
              <a:rPr lang="en-US" sz="2800" dirty="0" smtClean="0"/>
              <a:t>Two person team: examining clinician and assistant</a:t>
            </a:r>
          </a:p>
          <a:p>
            <a:pPr marL="469900" indent="-469900"/>
            <a:r>
              <a:rPr lang="en-US" sz="2800" dirty="0" smtClean="0"/>
              <a:t>Ensure all possibly-required supplies and paperwork are easily accessible in exam room</a:t>
            </a:r>
          </a:p>
          <a:p>
            <a:pPr marL="469900" indent="-469900"/>
            <a:r>
              <a:rPr lang="en-US" sz="2800" dirty="0" smtClean="0"/>
              <a:t>Review specimen collection requirements for each visit in preparation for each exam</a:t>
            </a:r>
          </a:p>
          <a:p>
            <a:pPr marL="469900" indent="-469900"/>
            <a:r>
              <a:rPr lang="en-US" sz="2800" dirty="0" smtClean="0"/>
              <a:t>Pay careful attention to the required sequence of swab collection and required handling of each swab</a:t>
            </a:r>
          </a:p>
        </p:txBody>
      </p:sp>
    </p:spTree>
    <p:extLst>
      <p:ext uri="{BB962C8B-B14F-4D97-AF65-F5344CB8AC3E}">
        <p14:creationId xmlns:p14="http://schemas.microsoft.com/office/powerpoint/2010/main" val="38225995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 </a:t>
            </a:r>
            <a:endParaRPr lang="en-US" dirty="0"/>
          </a:p>
        </p:txBody>
      </p:sp>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775271"/>
            <a:ext cx="8686800" cy="80639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197180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en-US" dirty="0" smtClean="0"/>
              <a:t>Self Collected Vaginal Swabs</a:t>
            </a:r>
            <a:endParaRPr lang="en-US" dirty="0"/>
          </a:p>
        </p:txBody>
      </p:sp>
      <p:sp>
        <p:nvSpPr>
          <p:cNvPr id="3" name="Content Placeholder 2"/>
          <p:cNvSpPr>
            <a:spLocks noGrp="1"/>
          </p:cNvSpPr>
          <p:nvPr>
            <p:ph idx="1"/>
          </p:nvPr>
        </p:nvSpPr>
        <p:spPr>
          <a:xfrm>
            <a:off x="457200" y="1600200"/>
            <a:ext cx="8229600" cy="4876800"/>
          </a:xfrm>
        </p:spPr>
        <p:txBody>
          <a:bodyPr>
            <a:normAutofit/>
          </a:bodyPr>
          <a:lstStyle/>
          <a:p>
            <a:r>
              <a:rPr lang="en-US" sz="2800" dirty="0" smtClean="0"/>
              <a:t>Collected at Enrollment (LoA#2), Monthly, PUEV, and Termination Visits</a:t>
            </a:r>
          </a:p>
          <a:p>
            <a:r>
              <a:rPr lang="en-US" sz="2800" dirty="0" smtClean="0"/>
              <a:t>May be collected by clinician if a pelvic exam is to be done at the visit</a:t>
            </a:r>
          </a:p>
          <a:p>
            <a:r>
              <a:rPr lang="en-US" sz="2800" dirty="0" smtClean="0"/>
              <a:t>Collect swab even if </a:t>
            </a:r>
            <a:r>
              <a:rPr lang="en-US" sz="2800" dirty="0" err="1" smtClean="0"/>
              <a:t>ppt</a:t>
            </a:r>
            <a:r>
              <a:rPr lang="en-US" sz="2800" dirty="0" smtClean="0"/>
              <a:t> is menstruating</a:t>
            </a:r>
          </a:p>
          <a:p>
            <a:r>
              <a:rPr lang="en-US" sz="2800" dirty="0" smtClean="0"/>
              <a:t>IMPORTANT: collect swab while ring from previous visit is still in place </a:t>
            </a:r>
          </a:p>
          <a:p>
            <a:r>
              <a:rPr lang="en-US" sz="2800" dirty="0" smtClean="0"/>
              <a:t>Collection of swab, blood on swab, and ring placement at swab collection documented on Specimen Storage CRF</a:t>
            </a:r>
          </a:p>
          <a:p>
            <a:endParaRPr lang="en-US" sz="2800" dirty="0"/>
          </a:p>
        </p:txBody>
      </p:sp>
    </p:spTree>
    <p:extLst>
      <p:ext uri="{BB962C8B-B14F-4D97-AF65-F5344CB8AC3E}">
        <p14:creationId xmlns:p14="http://schemas.microsoft.com/office/powerpoint/2010/main" val="1440315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90800"/>
            <a:ext cx="8229600" cy="1143000"/>
          </a:xfrm>
        </p:spPr>
        <p:txBody>
          <a:bodyPr/>
          <a:lstStyle/>
          <a:p>
            <a:pPr algn="ctr"/>
            <a:r>
              <a:rPr lang="en-US" dirty="0" smtClean="0"/>
              <a:t>Pelvic Exam Terminology</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9128459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dirty="0" smtClean="0"/>
              <a:t>Well-Defined Terms</a:t>
            </a:r>
          </a:p>
        </p:txBody>
      </p:sp>
      <p:sp>
        <p:nvSpPr>
          <p:cNvPr id="32771" name="Rectangle 3"/>
          <p:cNvSpPr>
            <a:spLocks noGrp="1" noChangeArrowheads="1"/>
          </p:cNvSpPr>
          <p:nvPr>
            <p:ph type="body" sz="half" idx="1"/>
          </p:nvPr>
        </p:nvSpPr>
        <p:spPr/>
        <p:txBody>
          <a:bodyPr>
            <a:normAutofit/>
          </a:bodyPr>
          <a:lstStyle/>
          <a:p>
            <a:pPr>
              <a:lnSpc>
                <a:spcPct val="90000"/>
              </a:lnSpc>
            </a:pPr>
            <a:r>
              <a:rPr lang="en-US" sz="2400" dirty="0" smtClean="0"/>
              <a:t>Makes communication between investigators easier</a:t>
            </a:r>
          </a:p>
          <a:p>
            <a:pPr>
              <a:lnSpc>
                <a:spcPct val="90000"/>
              </a:lnSpc>
            </a:pPr>
            <a:r>
              <a:rPr lang="en-US" sz="2400" dirty="0" smtClean="0"/>
              <a:t>Can be used to double-check what is recorded regarding intactness of the epithelium and blood vessels</a:t>
            </a:r>
          </a:p>
        </p:txBody>
      </p:sp>
      <p:pic>
        <p:nvPicPr>
          <p:cNvPr id="32772" name="Picture 6" descr="A breathtaking image of the Kamakura Pens Maki-e music fountain pen"/>
          <p:cNvPicPr>
            <a:picLocks noGrp="1" noChangeAspect="1" noChangeArrowheads="1"/>
          </p:cNvPicPr>
          <p:nvPr>
            <p:ph type="clipArt" sz="half" idx="2"/>
          </p:nvPr>
        </p:nvPicPr>
        <p:blipFill>
          <a:blip r:embed="rId3" cstate="print"/>
          <a:srcRect/>
          <a:stretch>
            <a:fillRect/>
          </a:stretch>
        </p:blipFill>
        <p:spPr>
          <a:xfrm>
            <a:off x="4991100" y="1981200"/>
            <a:ext cx="3086100" cy="4114800"/>
          </a:xfrm>
        </p:spPr>
      </p:pic>
    </p:spTree>
    <p:extLst>
      <p:ext uri="{BB962C8B-B14F-4D97-AF65-F5344CB8AC3E}">
        <p14:creationId xmlns:p14="http://schemas.microsoft.com/office/powerpoint/2010/main" val="5962111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Pelvic Exam Terminology</a:t>
            </a:r>
            <a:endParaRPr lang="en-US" dirty="0"/>
          </a:p>
        </p:txBody>
      </p:sp>
      <p:sp>
        <p:nvSpPr>
          <p:cNvPr id="3" name="Content Placeholder 2"/>
          <p:cNvSpPr>
            <a:spLocks noGrp="1"/>
          </p:cNvSpPr>
          <p:nvPr>
            <p:ph idx="1"/>
          </p:nvPr>
        </p:nvSpPr>
        <p:spPr/>
        <p:txBody>
          <a:bodyPr>
            <a:noAutofit/>
          </a:bodyPr>
          <a:lstStyle/>
          <a:p>
            <a:pPr marL="469900" indent="-469900"/>
            <a:r>
              <a:rPr lang="en-US" sz="2000" dirty="0" smtClean="0"/>
              <a:t>To document findings, use terms from the pelvic exam case report form or FGGT</a:t>
            </a:r>
          </a:p>
          <a:p>
            <a:pPr marL="0" indent="0">
              <a:buNone/>
            </a:pPr>
            <a:endParaRPr lang="en-US" sz="2000" dirty="0" smtClean="0"/>
          </a:p>
          <a:p>
            <a:pPr marL="469900" indent="-469900"/>
            <a:r>
              <a:rPr lang="en-US" sz="2000" dirty="0" smtClean="0"/>
              <a:t>These terms largely match the FGGT</a:t>
            </a:r>
          </a:p>
          <a:p>
            <a:pPr marL="869950" lvl="1" indent="-469900"/>
            <a:r>
              <a:rPr lang="en-US" sz="1800" dirty="0" smtClean="0"/>
              <a:t>Ecchymosis is listed on CRF but not on FGGT</a:t>
            </a:r>
          </a:p>
          <a:p>
            <a:pPr marL="869950" lvl="1" indent="-469900"/>
            <a:r>
              <a:rPr lang="en-US" sz="1800" dirty="0" err="1" smtClean="0"/>
              <a:t>Petechiae</a:t>
            </a:r>
            <a:r>
              <a:rPr lang="en-US" sz="1800" dirty="0" smtClean="0"/>
              <a:t> is listed neither place but is referenced in protocol</a:t>
            </a:r>
          </a:p>
          <a:p>
            <a:pPr marL="1339850" lvl="2" indent="-469900"/>
            <a:r>
              <a:rPr lang="en-US" sz="1600" dirty="0" smtClean="0"/>
              <a:t>Always grade 1 per SSP</a:t>
            </a:r>
          </a:p>
          <a:p>
            <a:pPr marL="908050" lvl="1" indent="-436563"/>
            <a:r>
              <a:rPr lang="en-US" sz="2000" dirty="0" smtClean="0"/>
              <a:t>Use routine QC/QA opportunities to help ensure consistency of terminology across staff and exams</a:t>
            </a:r>
          </a:p>
          <a:p>
            <a:endParaRPr lang="en-US" sz="2800" dirty="0"/>
          </a:p>
        </p:txBody>
      </p:sp>
    </p:spTree>
    <p:extLst>
      <p:ext uri="{BB962C8B-B14F-4D97-AF65-F5344CB8AC3E}">
        <p14:creationId xmlns:p14="http://schemas.microsoft.com/office/powerpoint/2010/main" val="3858626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001000" cy="1143000"/>
          </a:xfrm>
        </p:spPr>
        <p:txBody>
          <a:bodyPr/>
          <a:lstStyle/>
          <a:p>
            <a:r>
              <a:rPr lang="en-US" sz="4000" dirty="0" smtClean="0"/>
              <a:t>Common Pelvic Finding Terms</a:t>
            </a:r>
            <a:endParaRPr lang="en-US" sz="4000" dirty="0"/>
          </a:p>
        </p:txBody>
      </p:sp>
      <p:sp>
        <p:nvSpPr>
          <p:cNvPr id="3" name="Text Placeholder 2"/>
          <p:cNvSpPr>
            <a:spLocks noGrp="1"/>
          </p:cNvSpPr>
          <p:nvPr>
            <p:ph type="body" sz="half" idx="1"/>
          </p:nvPr>
        </p:nvSpPr>
        <p:spPr>
          <a:xfrm>
            <a:off x="609600" y="1600200"/>
            <a:ext cx="3848100" cy="4114800"/>
          </a:xfrm>
        </p:spPr>
        <p:txBody>
          <a:bodyPr/>
          <a:lstStyle/>
          <a:p>
            <a:r>
              <a:rPr lang="en-US" sz="2800" dirty="0" smtClean="0"/>
              <a:t>Erythema</a:t>
            </a:r>
          </a:p>
          <a:p>
            <a:r>
              <a:rPr lang="en-US" sz="2800" dirty="0" smtClean="0"/>
              <a:t>Edema</a:t>
            </a:r>
          </a:p>
          <a:p>
            <a:r>
              <a:rPr lang="en-US" sz="2800" dirty="0" err="1" smtClean="0"/>
              <a:t>Petechiae</a:t>
            </a:r>
            <a:endParaRPr lang="en-US" sz="2800" dirty="0" smtClean="0"/>
          </a:p>
          <a:p>
            <a:r>
              <a:rPr lang="en-US" sz="2800" dirty="0" smtClean="0"/>
              <a:t>Ecchymosis</a:t>
            </a:r>
          </a:p>
          <a:p>
            <a:r>
              <a:rPr lang="en-US" sz="2800" dirty="0" smtClean="0"/>
              <a:t>Peeling</a:t>
            </a:r>
          </a:p>
          <a:p>
            <a:r>
              <a:rPr lang="en-US" sz="2800" dirty="0" smtClean="0"/>
              <a:t>Ulceration</a:t>
            </a:r>
          </a:p>
          <a:p>
            <a:r>
              <a:rPr lang="en-US" sz="2800" dirty="0" smtClean="0"/>
              <a:t>Abrasion</a:t>
            </a:r>
          </a:p>
          <a:p>
            <a:r>
              <a:rPr lang="en-US" sz="2800" dirty="0" smtClean="0"/>
              <a:t>Laceration</a:t>
            </a:r>
          </a:p>
          <a:p>
            <a:pPr marL="0" indent="0">
              <a:buNone/>
            </a:pPr>
            <a:endParaRPr lang="en-US" sz="2800" dirty="0"/>
          </a:p>
        </p:txBody>
      </p:sp>
      <p:sp>
        <p:nvSpPr>
          <p:cNvPr id="4" name="ClipArt Placeholder 3"/>
          <p:cNvSpPr>
            <a:spLocks noGrp="1"/>
          </p:cNvSpPr>
          <p:nvPr>
            <p:ph type="clipArt" sz="half" idx="2"/>
          </p:nvPr>
        </p:nvSpPr>
        <p:spPr/>
      </p:sp>
    </p:spTree>
    <p:extLst>
      <p:ext uri="{BB962C8B-B14F-4D97-AF65-F5344CB8AC3E}">
        <p14:creationId xmlns:p14="http://schemas.microsoft.com/office/powerpoint/2010/main" val="11894349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smtClean="0"/>
              <a:t>Pelvic Exam Findings Review</a:t>
            </a:r>
            <a:endParaRPr lang="en-US" dirty="0"/>
          </a:p>
        </p:txBody>
      </p:sp>
      <p:sp>
        <p:nvSpPr>
          <p:cNvPr id="3" name="Content Placeholder 2"/>
          <p:cNvSpPr>
            <a:spLocks noGrp="1"/>
          </p:cNvSpPr>
          <p:nvPr>
            <p:ph idx="1"/>
          </p:nvPr>
        </p:nvSpPr>
        <p:spPr/>
        <p:txBody>
          <a:bodyPr/>
          <a:lstStyle/>
          <a:p>
            <a:pPr marL="0" indent="0" algn="ctr">
              <a:buNone/>
            </a:pPr>
            <a:r>
              <a:rPr lang="en-US" dirty="0" smtClean="0"/>
              <a:t>Epithelial Disruption</a:t>
            </a:r>
          </a:p>
          <a:p>
            <a:pPr marL="0" indent="0" algn="ctr">
              <a:buNone/>
            </a:pPr>
            <a:r>
              <a:rPr lang="en-US" dirty="0" smtClean="0"/>
              <a:t>Erythema</a:t>
            </a:r>
          </a:p>
          <a:p>
            <a:pPr marL="0" indent="0" algn="ctr">
              <a:buNone/>
            </a:pPr>
            <a:r>
              <a:rPr lang="en-US" dirty="0" smtClean="0"/>
              <a:t>Edema </a:t>
            </a:r>
          </a:p>
          <a:p>
            <a:pPr marL="0" indent="0" algn="ctr">
              <a:buNone/>
            </a:pPr>
            <a:endParaRPr lang="en-US" sz="3600" dirty="0"/>
          </a:p>
          <a:p>
            <a:pPr marL="0" indent="0" algn="ctr">
              <a:buNone/>
            </a:pPr>
            <a:r>
              <a:rPr lang="en-US" sz="3600" dirty="0" smtClean="0"/>
              <a:t>ALL IMPACT PRODUCT USE</a:t>
            </a:r>
            <a:endParaRPr lang="en-US" sz="3600" dirty="0"/>
          </a:p>
        </p:txBody>
      </p:sp>
    </p:spTree>
    <p:extLst>
      <p:ext uri="{BB962C8B-B14F-4D97-AF65-F5344CB8AC3E}">
        <p14:creationId xmlns:p14="http://schemas.microsoft.com/office/powerpoint/2010/main" val="34591175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304800"/>
            <a:ext cx="8229600" cy="1143000"/>
          </a:xfrm>
        </p:spPr>
        <p:txBody>
          <a:bodyPr>
            <a:normAutofit/>
          </a:bodyPr>
          <a:lstStyle/>
          <a:p>
            <a:r>
              <a:rPr lang="en-US" dirty="0" smtClean="0"/>
              <a:t>Epithelial Disruption</a:t>
            </a:r>
          </a:p>
        </p:txBody>
      </p:sp>
      <p:sp>
        <p:nvSpPr>
          <p:cNvPr id="34819" name="Rectangle 3"/>
          <p:cNvSpPr>
            <a:spLocks noGrp="1" noChangeArrowheads="1"/>
          </p:cNvSpPr>
          <p:nvPr>
            <p:ph idx="1"/>
          </p:nvPr>
        </p:nvSpPr>
        <p:spPr>
          <a:xfrm>
            <a:off x="457200" y="1600200"/>
            <a:ext cx="8229600" cy="4302125"/>
          </a:xfrm>
        </p:spPr>
        <p:txBody>
          <a:bodyPr>
            <a:noAutofit/>
          </a:bodyPr>
          <a:lstStyle/>
          <a:p>
            <a:pPr>
              <a:lnSpc>
                <a:spcPct val="90000"/>
              </a:lnSpc>
            </a:pPr>
            <a:r>
              <a:rPr lang="en-US" dirty="0" smtClean="0"/>
              <a:t>Extent of epithelial </a:t>
            </a:r>
            <a:r>
              <a:rPr lang="en-US" dirty="0"/>
              <a:t>d</a:t>
            </a:r>
            <a:r>
              <a:rPr lang="en-US" dirty="0" smtClean="0"/>
              <a:t>isruption helps to distinguish between findings</a:t>
            </a:r>
          </a:p>
          <a:p>
            <a:pPr>
              <a:lnSpc>
                <a:spcPct val="90000"/>
              </a:lnSpc>
            </a:pPr>
            <a:r>
              <a:rPr lang="en-US" dirty="0" smtClean="0"/>
              <a:t>Superficial epithelial disruption</a:t>
            </a:r>
          </a:p>
          <a:p>
            <a:pPr lvl="1">
              <a:lnSpc>
                <a:spcPct val="90000"/>
              </a:lnSpc>
            </a:pPr>
            <a:r>
              <a:rPr lang="en-US" dirty="0" smtClean="0"/>
              <a:t>Does not penetrate into the </a:t>
            </a:r>
            <a:r>
              <a:rPr lang="en-US" dirty="0" err="1" smtClean="0"/>
              <a:t>subepithelial</a:t>
            </a:r>
            <a:r>
              <a:rPr lang="en-US" dirty="0" smtClean="0"/>
              <a:t> tissue</a:t>
            </a:r>
          </a:p>
          <a:p>
            <a:pPr>
              <a:lnSpc>
                <a:spcPct val="90000"/>
              </a:lnSpc>
            </a:pPr>
            <a:r>
              <a:rPr lang="en-US" dirty="0"/>
              <a:t>Deep epithelial disruption </a:t>
            </a:r>
            <a:endParaRPr lang="en-US" dirty="0" smtClean="0"/>
          </a:p>
          <a:p>
            <a:pPr lvl="1">
              <a:lnSpc>
                <a:spcPct val="90000"/>
              </a:lnSpc>
            </a:pPr>
            <a:r>
              <a:rPr lang="en-US" sz="2800" dirty="0" smtClean="0"/>
              <a:t>Penetrates </a:t>
            </a:r>
            <a:r>
              <a:rPr lang="en-US" sz="2800" dirty="0"/>
              <a:t>into and exposes </a:t>
            </a:r>
            <a:r>
              <a:rPr lang="en-US" sz="2800" dirty="0" err="1"/>
              <a:t>subepithelial</a:t>
            </a:r>
            <a:r>
              <a:rPr lang="en-US" sz="2800" dirty="0"/>
              <a:t> tissue and possibly vessels</a:t>
            </a:r>
          </a:p>
          <a:p>
            <a:pPr marL="0" indent="0">
              <a:lnSpc>
                <a:spcPct val="90000"/>
              </a:lnSpc>
              <a:buNone/>
            </a:pPr>
            <a:endParaRPr lang="en-US" sz="3200" dirty="0"/>
          </a:p>
        </p:txBody>
      </p:sp>
    </p:spTree>
    <p:extLst>
      <p:ext uri="{BB962C8B-B14F-4D97-AF65-F5344CB8AC3E}">
        <p14:creationId xmlns:p14="http://schemas.microsoft.com/office/powerpoint/2010/main" val="3213746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smtClean="0"/>
              <a:t>Epithelial Disruption (2)</a:t>
            </a:r>
            <a:endParaRPr lang="en-US" dirty="0"/>
          </a:p>
        </p:txBody>
      </p:sp>
      <p:sp>
        <p:nvSpPr>
          <p:cNvPr id="3" name="Content Placeholder 2"/>
          <p:cNvSpPr>
            <a:spLocks noGrp="1"/>
          </p:cNvSpPr>
          <p:nvPr>
            <p:ph idx="1"/>
          </p:nvPr>
        </p:nvSpPr>
        <p:spPr/>
        <p:txBody>
          <a:bodyPr/>
          <a:lstStyle/>
          <a:p>
            <a:pPr>
              <a:lnSpc>
                <a:spcPct val="90000"/>
              </a:lnSpc>
            </a:pPr>
            <a:r>
              <a:rPr lang="en-US" dirty="0" smtClean="0"/>
              <a:t>If bleeding from finding is present, disruption should be recorded as deep when in doubt</a:t>
            </a:r>
          </a:p>
          <a:p>
            <a:pPr marL="0" indent="0">
              <a:lnSpc>
                <a:spcPct val="90000"/>
              </a:lnSpc>
              <a:buNone/>
            </a:pPr>
            <a:endParaRPr lang="en-US" dirty="0" smtClean="0"/>
          </a:p>
          <a:p>
            <a:pPr>
              <a:lnSpc>
                <a:spcPct val="90000"/>
              </a:lnSpc>
            </a:pPr>
            <a:r>
              <a:rPr lang="en-US" dirty="0"/>
              <a:t>Assessment of disruption depth is subjective, even with magnification of colposcopy</a:t>
            </a:r>
          </a:p>
        </p:txBody>
      </p:sp>
    </p:spTree>
    <p:extLst>
      <p:ext uri="{BB962C8B-B14F-4D97-AF65-F5344CB8AC3E}">
        <p14:creationId xmlns:p14="http://schemas.microsoft.com/office/powerpoint/2010/main" val="28083036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Medical Menstrual History Update</a:t>
            </a:r>
          </a:p>
          <a:p>
            <a:r>
              <a:rPr lang="en-US" dirty="0" smtClean="0"/>
              <a:t>Physical and Pelvic Exams</a:t>
            </a:r>
          </a:p>
          <a:p>
            <a:r>
              <a:rPr lang="en-US" dirty="0" smtClean="0"/>
              <a:t>Pelvic Exam Terminology</a:t>
            </a:r>
          </a:p>
          <a:p>
            <a:r>
              <a:rPr lang="en-US" dirty="0" smtClean="0"/>
              <a:t>Pelvic Exam and Specific Visit Considerations</a:t>
            </a:r>
          </a:p>
          <a:p>
            <a:r>
              <a:rPr lang="en-US" dirty="0" smtClean="0"/>
              <a:t>Specific Clinical Management Considerations</a:t>
            </a:r>
          </a:p>
          <a:p>
            <a:endParaRPr lang="en-US" dirty="0" smtClean="0"/>
          </a:p>
          <a:p>
            <a:endParaRPr lang="en-US" dirty="0" smtClean="0"/>
          </a:p>
          <a:p>
            <a:endParaRPr lang="en-US" dirty="0"/>
          </a:p>
        </p:txBody>
      </p:sp>
    </p:spTree>
    <p:extLst>
      <p:ext uri="{BB962C8B-B14F-4D97-AF65-F5344CB8AC3E}">
        <p14:creationId xmlns:p14="http://schemas.microsoft.com/office/powerpoint/2010/main" val="24374315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4"/>
          <p:cNvSpPr>
            <a:spLocks noGrp="1" noChangeArrowheads="1"/>
          </p:cNvSpPr>
          <p:nvPr>
            <p:ph type="title"/>
          </p:nvPr>
        </p:nvSpPr>
        <p:spPr/>
        <p:txBody>
          <a:bodyPr/>
          <a:lstStyle/>
          <a:p>
            <a:r>
              <a:rPr lang="en-US" smtClean="0"/>
              <a:t>Normal Cervix</a:t>
            </a:r>
          </a:p>
        </p:txBody>
      </p:sp>
      <p:sp>
        <p:nvSpPr>
          <p:cNvPr id="35843" name="Rectangle 5"/>
          <p:cNvSpPr>
            <a:spLocks noGrp="1" noChangeArrowheads="1"/>
          </p:cNvSpPr>
          <p:nvPr>
            <p:ph type="body" sz="half" idx="1"/>
          </p:nvPr>
        </p:nvSpPr>
        <p:spPr>
          <a:xfrm>
            <a:off x="533400" y="1752600"/>
            <a:ext cx="3848100" cy="4419600"/>
          </a:xfrm>
        </p:spPr>
        <p:txBody>
          <a:bodyPr/>
          <a:lstStyle/>
          <a:p>
            <a:pPr>
              <a:lnSpc>
                <a:spcPct val="90000"/>
              </a:lnSpc>
            </a:pPr>
            <a:r>
              <a:rPr lang="en-US" sz="2400" smtClean="0"/>
              <a:t>Mucosa</a:t>
            </a:r>
          </a:p>
          <a:p>
            <a:pPr lvl="1">
              <a:lnSpc>
                <a:spcPct val="90000"/>
              </a:lnSpc>
            </a:pPr>
            <a:r>
              <a:rPr lang="en-US" sz="2400" smtClean="0"/>
              <a:t>Typically uniformly pink</a:t>
            </a:r>
          </a:p>
          <a:p>
            <a:pPr lvl="1">
              <a:lnSpc>
                <a:spcPct val="90000"/>
              </a:lnSpc>
            </a:pPr>
            <a:r>
              <a:rPr lang="en-US" sz="2400" smtClean="0"/>
              <a:t>Epithelium intact</a:t>
            </a:r>
          </a:p>
          <a:p>
            <a:pPr lvl="1">
              <a:lnSpc>
                <a:spcPct val="90000"/>
              </a:lnSpc>
            </a:pPr>
            <a:r>
              <a:rPr lang="en-US" sz="2400" smtClean="0"/>
              <a:t>Vessels intact</a:t>
            </a:r>
          </a:p>
          <a:p>
            <a:pPr>
              <a:lnSpc>
                <a:spcPct val="90000"/>
              </a:lnSpc>
            </a:pPr>
            <a:r>
              <a:rPr lang="en-US" sz="2400" smtClean="0"/>
              <a:t>Normal variants are not lesions</a:t>
            </a:r>
          </a:p>
          <a:p>
            <a:pPr lvl="1">
              <a:lnSpc>
                <a:spcPct val="90000"/>
              </a:lnSpc>
            </a:pPr>
            <a:r>
              <a:rPr lang="en-US" sz="2400" smtClean="0"/>
              <a:t>Ectropion</a:t>
            </a:r>
          </a:p>
          <a:p>
            <a:pPr lvl="1">
              <a:lnSpc>
                <a:spcPct val="90000"/>
              </a:lnSpc>
            </a:pPr>
            <a:r>
              <a:rPr lang="en-US" sz="2400" smtClean="0"/>
              <a:t>Gland openings</a:t>
            </a:r>
          </a:p>
          <a:p>
            <a:pPr lvl="1">
              <a:lnSpc>
                <a:spcPct val="90000"/>
              </a:lnSpc>
            </a:pPr>
            <a:r>
              <a:rPr lang="en-US" sz="2400" smtClean="0"/>
              <a:t>Scarring from cone biopsies</a:t>
            </a:r>
          </a:p>
          <a:p>
            <a:pPr lvl="1">
              <a:lnSpc>
                <a:spcPct val="90000"/>
              </a:lnSpc>
            </a:pPr>
            <a:endParaRPr lang="en-US" sz="2400" smtClean="0"/>
          </a:p>
        </p:txBody>
      </p:sp>
      <p:pic>
        <p:nvPicPr>
          <p:cNvPr id="35844" name="Picture 7" descr="Picture1"/>
          <p:cNvPicPr>
            <a:picLocks noGrp="1" noChangeAspect="1" noChangeArrowheads="1"/>
          </p:cNvPicPr>
          <p:nvPr>
            <p:ph sz="half" idx="2"/>
          </p:nvPr>
        </p:nvPicPr>
        <p:blipFill>
          <a:blip r:embed="rId3" cstate="print"/>
          <a:srcRect/>
          <a:stretch>
            <a:fillRect/>
          </a:stretch>
        </p:blipFill>
        <p:spPr>
          <a:xfrm>
            <a:off x="4610100" y="2598738"/>
            <a:ext cx="3848100" cy="2878137"/>
          </a:xfrm>
          <a:noFill/>
        </p:spPr>
      </p:pic>
    </p:spTree>
    <p:extLst>
      <p:ext uri="{BB962C8B-B14F-4D97-AF65-F5344CB8AC3E}">
        <p14:creationId xmlns:p14="http://schemas.microsoft.com/office/powerpoint/2010/main" val="11968683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533400" y="228600"/>
            <a:ext cx="7848600" cy="1143000"/>
          </a:xfrm>
        </p:spPr>
        <p:txBody>
          <a:bodyPr/>
          <a:lstStyle/>
          <a:p>
            <a:r>
              <a:rPr lang="en-US" smtClean="0"/>
              <a:t>Normal Findings</a:t>
            </a:r>
          </a:p>
        </p:txBody>
      </p:sp>
      <p:sp>
        <p:nvSpPr>
          <p:cNvPr id="46083" name="Rectangle 3"/>
          <p:cNvSpPr>
            <a:spLocks noGrp="1" noChangeArrowheads="1"/>
          </p:cNvSpPr>
          <p:nvPr>
            <p:ph type="body" sz="half" idx="1"/>
          </p:nvPr>
        </p:nvSpPr>
        <p:spPr/>
        <p:txBody>
          <a:bodyPr/>
          <a:lstStyle/>
          <a:p>
            <a:r>
              <a:rPr lang="en-US" sz="2800" smtClean="0"/>
              <a:t>Ectopy</a:t>
            </a:r>
          </a:p>
        </p:txBody>
      </p:sp>
      <p:pic>
        <p:nvPicPr>
          <p:cNvPr id="46084" name="Picture 5" descr="Picture11"/>
          <p:cNvPicPr preferRelativeResize="0">
            <a:picLocks noGrp="1" noChangeArrowheads="1"/>
          </p:cNvPicPr>
          <p:nvPr>
            <p:ph sz="quarter" idx="3"/>
          </p:nvPr>
        </p:nvPicPr>
        <p:blipFill>
          <a:blip r:embed="rId3" cstate="print"/>
          <a:srcRect/>
          <a:stretch>
            <a:fillRect/>
          </a:stretch>
        </p:blipFill>
        <p:spPr>
          <a:xfrm>
            <a:off x="2362200" y="2667000"/>
            <a:ext cx="4419600" cy="3657600"/>
          </a:xfrm>
          <a:noFill/>
        </p:spPr>
      </p:pic>
    </p:spTree>
    <p:extLst>
      <p:ext uri="{BB962C8B-B14F-4D97-AF65-F5344CB8AC3E}">
        <p14:creationId xmlns:p14="http://schemas.microsoft.com/office/powerpoint/2010/main" val="8371967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smtClean="0"/>
              <a:t>Normal Findings</a:t>
            </a:r>
          </a:p>
        </p:txBody>
      </p:sp>
      <p:sp>
        <p:nvSpPr>
          <p:cNvPr id="47107" name="Rectangle 4"/>
          <p:cNvSpPr>
            <a:spLocks noGrp="1" noChangeArrowheads="1"/>
          </p:cNvSpPr>
          <p:nvPr>
            <p:ph type="body" sz="half" idx="1"/>
          </p:nvPr>
        </p:nvSpPr>
        <p:spPr/>
        <p:txBody>
          <a:bodyPr/>
          <a:lstStyle/>
          <a:p>
            <a:r>
              <a:rPr lang="en-US" sz="2800" smtClean="0"/>
              <a:t>Nabothian cysts</a:t>
            </a:r>
          </a:p>
        </p:txBody>
      </p:sp>
      <p:pic>
        <p:nvPicPr>
          <p:cNvPr id="47108" name="Picture 7" descr="nabothian">
            <a:hlinkClick r:id="rId3"/>
          </p:cNvPr>
          <p:cNvPicPr>
            <a:picLocks noChangeAspect="1" noChangeArrowheads="1"/>
          </p:cNvPicPr>
          <p:nvPr/>
        </p:nvPicPr>
        <p:blipFill>
          <a:blip r:embed="rId4" cstate="print"/>
          <a:srcRect/>
          <a:stretch>
            <a:fillRect/>
          </a:stretch>
        </p:blipFill>
        <p:spPr bwMode="auto">
          <a:xfrm>
            <a:off x="2743200" y="2590800"/>
            <a:ext cx="3863975" cy="3808413"/>
          </a:xfrm>
          <a:prstGeom prst="rect">
            <a:avLst/>
          </a:prstGeom>
          <a:noFill/>
          <a:ln w="9525">
            <a:noFill/>
            <a:miter lim="800000"/>
            <a:headEnd/>
            <a:tailEnd/>
          </a:ln>
        </p:spPr>
      </p:pic>
    </p:spTree>
    <p:extLst>
      <p:ext uri="{BB962C8B-B14F-4D97-AF65-F5344CB8AC3E}">
        <p14:creationId xmlns:p14="http://schemas.microsoft.com/office/powerpoint/2010/main" val="36443075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4"/>
          <p:cNvSpPr>
            <a:spLocks noGrp="1" noChangeArrowheads="1"/>
          </p:cNvSpPr>
          <p:nvPr>
            <p:ph type="title"/>
          </p:nvPr>
        </p:nvSpPr>
        <p:spPr/>
        <p:txBody>
          <a:bodyPr/>
          <a:lstStyle/>
          <a:p>
            <a:r>
              <a:rPr lang="en-US" smtClean="0"/>
              <a:t>Erythema</a:t>
            </a:r>
          </a:p>
        </p:txBody>
      </p:sp>
      <p:sp>
        <p:nvSpPr>
          <p:cNvPr id="36867" name="Rectangle 5"/>
          <p:cNvSpPr>
            <a:spLocks noGrp="1" noChangeArrowheads="1"/>
          </p:cNvSpPr>
          <p:nvPr>
            <p:ph type="body" sz="half" idx="1"/>
          </p:nvPr>
        </p:nvSpPr>
        <p:spPr>
          <a:xfrm>
            <a:off x="304800" y="1981200"/>
            <a:ext cx="3581400" cy="4114800"/>
          </a:xfrm>
        </p:spPr>
        <p:txBody>
          <a:bodyPr/>
          <a:lstStyle/>
          <a:p>
            <a:r>
              <a:rPr lang="en-US" dirty="0" smtClean="0"/>
              <a:t>Reddened areas</a:t>
            </a:r>
          </a:p>
          <a:p>
            <a:pPr lvl="1"/>
            <a:r>
              <a:rPr lang="en-US" dirty="0" smtClean="0"/>
              <a:t>Margins may or may not be clearly defined</a:t>
            </a:r>
          </a:p>
          <a:p>
            <a:pPr lvl="1"/>
            <a:r>
              <a:rPr lang="en-US" dirty="0" smtClean="0"/>
              <a:t>Epithelium intact </a:t>
            </a:r>
          </a:p>
          <a:p>
            <a:pPr lvl="1"/>
            <a:r>
              <a:rPr lang="en-US" dirty="0" smtClean="0"/>
              <a:t>Vessels intact </a:t>
            </a:r>
          </a:p>
          <a:p>
            <a:pPr lvl="1"/>
            <a:endParaRPr lang="en-US" dirty="0" smtClean="0"/>
          </a:p>
        </p:txBody>
      </p:sp>
      <p:pic>
        <p:nvPicPr>
          <p:cNvPr id="36868" name="Picture 7" descr="Picture2"/>
          <p:cNvPicPr>
            <a:picLocks noGrp="1" noChangeAspect="1" noChangeArrowheads="1"/>
          </p:cNvPicPr>
          <p:nvPr>
            <p:ph sz="half" idx="2"/>
          </p:nvPr>
        </p:nvPicPr>
        <p:blipFill>
          <a:blip r:embed="rId3" cstate="print"/>
          <a:srcRect r="15190"/>
          <a:stretch>
            <a:fillRect/>
          </a:stretch>
        </p:blipFill>
        <p:spPr>
          <a:xfrm>
            <a:off x="4191000" y="2057400"/>
            <a:ext cx="4343400" cy="3825875"/>
          </a:xfrm>
          <a:noFill/>
        </p:spPr>
      </p:pic>
    </p:spTree>
    <p:extLst>
      <p:ext uri="{BB962C8B-B14F-4D97-AF65-F5344CB8AC3E}">
        <p14:creationId xmlns:p14="http://schemas.microsoft.com/office/powerpoint/2010/main" val="39021952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smtClean="0"/>
              <a:t>Edema</a:t>
            </a:r>
          </a:p>
        </p:txBody>
      </p:sp>
      <p:sp>
        <p:nvSpPr>
          <p:cNvPr id="37891" name="Rectangle 4"/>
          <p:cNvSpPr>
            <a:spLocks noGrp="1" noChangeArrowheads="1"/>
          </p:cNvSpPr>
          <p:nvPr>
            <p:ph type="body" sz="half" idx="1"/>
          </p:nvPr>
        </p:nvSpPr>
        <p:spPr/>
        <p:txBody>
          <a:bodyPr>
            <a:normAutofit lnSpcReduction="10000"/>
          </a:bodyPr>
          <a:lstStyle/>
          <a:p>
            <a:r>
              <a:rPr lang="en-US" dirty="0" smtClean="0"/>
              <a:t>Epithelium</a:t>
            </a:r>
          </a:p>
          <a:p>
            <a:pPr lvl="1"/>
            <a:r>
              <a:rPr lang="en-US" dirty="0" smtClean="0"/>
              <a:t>Intact</a:t>
            </a:r>
          </a:p>
          <a:p>
            <a:pPr lvl="1"/>
            <a:r>
              <a:rPr lang="en-US" dirty="0" smtClean="0"/>
              <a:t>Swollen</a:t>
            </a:r>
          </a:p>
          <a:p>
            <a:r>
              <a:rPr lang="en-US" dirty="0" smtClean="0"/>
              <a:t>Vessels</a:t>
            </a:r>
          </a:p>
          <a:p>
            <a:pPr lvl="1"/>
            <a:r>
              <a:rPr lang="en-US" dirty="0" smtClean="0"/>
              <a:t>Intact</a:t>
            </a:r>
          </a:p>
          <a:p>
            <a:r>
              <a:rPr lang="en-US" dirty="0" smtClean="0"/>
              <a:t>Color</a:t>
            </a:r>
          </a:p>
          <a:p>
            <a:pPr lvl="1"/>
            <a:r>
              <a:rPr lang="en-US" dirty="0" smtClean="0"/>
              <a:t>Normal or pale white</a:t>
            </a:r>
          </a:p>
          <a:p>
            <a:pPr lvl="1">
              <a:buFontTx/>
              <a:buNone/>
            </a:pPr>
            <a:endParaRPr lang="en-US" dirty="0" smtClean="0"/>
          </a:p>
        </p:txBody>
      </p:sp>
      <p:pic>
        <p:nvPicPr>
          <p:cNvPr id="37892" name="Picture 8" descr="Picture3"/>
          <p:cNvPicPr>
            <a:picLocks noGrp="1" noChangeAspect="1" noChangeArrowheads="1"/>
          </p:cNvPicPr>
          <p:nvPr>
            <p:ph sz="half" idx="2"/>
          </p:nvPr>
        </p:nvPicPr>
        <p:blipFill>
          <a:blip r:embed="rId3" cstate="print"/>
          <a:srcRect/>
          <a:stretch>
            <a:fillRect/>
          </a:stretch>
        </p:blipFill>
        <p:spPr>
          <a:xfrm>
            <a:off x="4267200" y="1868488"/>
            <a:ext cx="4348163" cy="3824287"/>
          </a:xfrm>
          <a:noFill/>
        </p:spPr>
      </p:pic>
    </p:spTree>
    <p:extLst>
      <p:ext uri="{BB962C8B-B14F-4D97-AF65-F5344CB8AC3E}">
        <p14:creationId xmlns:p14="http://schemas.microsoft.com/office/powerpoint/2010/main" val="18087632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4"/>
          <p:cNvSpPr>
            <a:spLocks noGrp="1" noChangeArrowheads="1"/>
          </p:cNvSpPr>
          <p:nvPr>
            <p:ph type="title"/>
          </p:nvPr>
        </p:nvSpPr>
        <p:spPr/>
        <p:txBody>
          <a:bodyPr/>
          <a:lstStyle/>
          <a:p>
            <a:r>
              <a:rPr lang="en-US" smtClean="0"/>
              <a:t>Petechiae</a:t>
            </a:r>
          </a:p>
        </p:txBody>
      </p:sp>
      <p:sp>
        <p:nvSpPr>
          <p:cNvPr id="38915" name="Rectangle 5"/>
          <p:cNvSpPr>
            <a:spLocks noGrp="1" noChangeArrowheads="1"/>
          </p:cNvSpPr>
          <p:nvPr>
            <p:ph type="body" sz="half" idx="1"/>
          </p:nvPr>
        </p:nvSpPr>
        <p:spPr/>
        <p:txBody>
          <a:bodyPr>
            <a:normAutofit fontScale="92500" lnSpcReduction="10000"/>
          </a:bodyPr>
          <a:lstStyle/>
          <a:p>
            <a:r>
              <a:rPr lang="en-US" dirty="0" err="1" smtClean="0"/>
              <a:t>Punctate</a:t>
            </a:r>
            <a:r>
              <a:rPr lang="en-US" dirty="0" smtClean="0"/>
              <a:t> red areas</a:t>
            </a:r>
          </a:p>
          <a:p>
            <a:r>
              <a:rPr lang="en-US" dirty="0" smtClean="0"/>
              <a:t>Individual or group</a:t>
            </a:r>
          </a:p>
          <a:p>
            <a:r>
              <a:rPr lang="en-US" dirty="0" smtClean="0"/>
              <a:t>Epithelium intact</a:t>
            </a:r>
          </a:p>
          <a:p>
            <a:r>
              <a:rPr lang="en-US" dirty="0" smtClean="0"/>
              <a:t>Vessels disrupted</a:t>
            </a:r>
          </a:p>
          <a:p>
            <a:r>
              <a:rPr lang="en-US" b="1" dirty="0" smtClean="0">
                <a:cs typeface="Arial" charset="0"/>
              </a:rPr>
              <a:t>Diameter ≤3mm</a:t>
            </a:r>
          </a:p>
          <a:p>
            <a:r>
              <a:rPr lang="en-US" dirty="0" smtClean="0">
                <a:cs typeface="Arial" charset="0"/>
              </a:rPr>
              <a:t>Color of finding is red or purple</a:t>
            </a:r>
          </a:p>
        </p:txBody>
      </p:sp>
      <p:pic>
        <p:nvPicPr>
          <p:cNvPr id="38916" name="Picture 7" descr="Picture5"/>
          <p:cNvPicPr>
            <a:picLocks noGrp="1" noChangeAspect="1" noChangeArrowheads="1"/>
          </p:cNvPicPr>
          <p:nvPr>
            <p:ph sz="half" idx="2"/>
          </p:nvPr>
        </p:nvPicPr>
        <p:blipFill>
          <a:blip r:embed="rId3" cstate="print"/>
          <a:srcRect/>
          <a:stretch>
            <a:fillRect/>
          </a:stretch>
        </p:blipFill>
        <p:spPr>
          <a:xfrm>
            <a:off x="4648200" y="1981200"/>
            <a:ext cx="3976688" cy="3752850"/>
          </a:xfrm>
          <a:noFill/>
        </p:spPr>
      </p:pic>
    </p:spTree>
    <p:extLst>
      <p:ext uri="{BB962C8B-B14F-4D97-AF65-F5344CB8AC3E}">
        <p14:creationId xmlns:p14="http://schemas.microsoft.com/office/powerpoint/2010/main" val="1399306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4"/>
          <p:cNvSpPr>
            <a:spLocks noGrp="1" noChangeArrowheads="1"/>
          </p:cNvSpPr>
          <p:nvPr>
            <p:ph type="title"/>
          </p:nvPr>
        </p:nvSpPr>
        <p:spPr/>
        <p:txBody>
          <a:bodyPr/>
          <a:lstStyle/>
          <a:p>
            <a:r>
              <a:rPr lang="en-US" smtClean="0"/>
              <a:t>Ecchymosis</a:t>
            </a:r>
          </a:p>
        </p:txBody>
      </p:sp>
      <p:sp>
        <p:nvSpPr>
          <p:cNvPr id="39939" name="Rectangle 5"/>
          <p:cNvSpPr>
            <a:spLocks noGrp="1" noChangeArrowheads="1"/>
          </p:cNvSpPr>
          <p:nvPr>
            <p:ph type="body" sz="half" idx="1"/>
          </p:nvPr>
        </p:nvSpPr>
        <p:spPr/>
        <p:txBody>
          <a:bodyPr>
            <a:normAutofit/>
          </a:bodyPr>
          <a:lstStyle/>
          <a:p>
            <a:r>
              <a:rPr lang="en-US" dirty="0" smtClean="0"/>
              <a:t>Epithelium intact</a:t>
            </a:r>
          </a:p>
          <a:p>
            <a:r>
              <a:rPr lang="en-US" dirty="0" smtClean="0"/>
              <a:t>Vessels disrupted</a:t>
            </a:r>
          </a:p>
          <a:p>
            <a:r>
              <a:rPr lang="en-US" b="1" dirty="0" smtClean="0"/>
              <a:t>Size &gt;3mm</a:t>
            </a:r>
            <a:r>
              <a:rPr lang="en-US" dirty="0" smtClean="0"/>
              <a:t> </a:t>
            </a:r>
          </a:p>
          <a:p>
            <a:r>
              <a:rPr lang="en-US" dirty="0" smtClean="0"/>
              <a:t>Color is red or purple</a:t>
            </a:r>
          </a:p>
        </p:txBody>
      </p:sp>
      <p:pic>
        <p:nvPicPr>
          <p:cNvPr id="39940" name="Picture 7" descr="Picture6"/>
          <p:cNvPicPr>
            <a:picLocks noGrp="1" noChangeAspect="1" noChangeArrowheads="1"/>
          </p:cNvPicPr>
          <p:nvPr>
            <p:ph sz="half" idx="2"/>
          </p:nvPr>
        </p:nvPicPr>
        <p:blipFill>
          <a:blip r:embed="rId3" cstate="print"/>
          <a:srcRect l="17320" t="1791" r="6662" b="8958"/>
          <a:stretch>
            <a:fillRect/>
          </a:stretch>
        </p:blipFill>
        <p:spPr>
          <a:xfrm>
            <a:off x="4254500" y="1974850"/>
            <a:ext cx="4203700" cy="3671888"/>
          </a:xfrm>
          <a:noFill/>
        </p:spPr>
      </p:pic>
    </p:spTree>
    <p:extLst>
      <p:ext uri="{BB962C8B-B14F-4D97-AF65-F5344CB8AC3E}">
        <p14:creationId xmlns:p14="http://schemas.microsoft.com/office/powerpoint/2010/main" val="412795931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4"/>
          <p:cNvSpPr>
            <a:spLocks noGrp="1" noChangeArrowheads="1"/>
          </p:cNvSpPr>
          <p:nvPr>
            <p:ph type="title"/>
          </p:nvPr>
        </p:nvSpPr>
        <p:spPr>
          <a:xfrm>
            <a:off x="533400" y="381000"/>
            <a:ext cx="7848600" cy="1143000"/>
          </a:xfrm>
        </p:spPr>
        <p:txBody>
          <a:bodyPr/>
          <a:lstStyle/>
          <a:p>
            <a:r>
              <a:rPr lang="en-US" smtClean="0"/>
              <a:t>Peeling</a:t>
            </a:r>
          </a:p>
        </p:txBody>
      </p:sp>
      <p:sp>
        <p:nvSpPr>
          <p:cNvPr id="40963" name="Rectangle 5"/>
          <p:cNvSpPr>
            <a:spLocks noGrp="1" noChangeArrowheads="1"/>
          </p:cNvSpPr>
          <p:nvPr>
            <p:ph type="body" sz="half" idx="1"/>
          </p:nvPr>
        </p:nvSpPr>
        <p:spPr>
          <a:xfrm>
            <a:off x="457200" y="1828800"/>
            <a:ext cx="3848100" cy="3962400"/>
          </a:xfrm>
        </p:spPr>
        <p:txBody>
          <a:bodyPr/>
          <a:lstStyle/>
          <a:p>
            <a:pPr>
              <a:lnSpc>
                <a:spcPct val="90000"/>
              </a:lnSpc>
            </a:pPr>
            <a:r>
              <a:rPr lang="en-US" sz="2400" dirty="0" smtClean="0"/>
              <a:t>Epithelium disrupted but </a:t>
            </a:r>
            <a:r>
              <a:rPr lang="en-US" sz="2400" b="1" i="1" dirty="0" smtClean="0"/>
              <a:t>superficially</a:t>
            </a:r>
          </a:p>
          <a:p>
            <a:pPr>
              <a:lnSpc>
                <a:spcPct val="90000"/>
              </a:lnSpc>
            </a:pPr>
            <a:r>
              <a:rPr lang="en-US" sz="2400" dirty="0" smtClean="0"/>
              <a:t>Vessels intact</a:t>
            </a:r>
          </a:p>
          <a:p>
            <a:pPr>
              <a:lnSpc>
                <a:spcPct val="90000"/>
              </a:lnSpc>
            </a:pPr>
            <a:r>
              <a:rPr lang="en-US" sz="2400" dirty="0" smtClean="0"/>
              <a:t>Fragment may remain attached to area of peeling</a:t>
            </a:r>
          </a:p>
          <a:p>
            <a:pPr>
              <a:lnSpc>
                <a:spcPct val="90000"/>
              </a:lnSpc>
            </a:pPr>
            <a:r>
              <a:rPr lang="en-US" sz="2400" dirty="0" smtClean="0"/>
              <a:t>Generally well-demarcated</a:t>
            </a:r>
          </a:p>
          <a:p>
            <a:pPr>
              <a:lnSpc>
                <a:spcPct val="90000"/>
              </a:lnSpc>
            </a:pPr>
            <a:r>
              <a:rPr lang="en-US" sz="2400" dirty="0" smtClean="0"/>
              <a:t>Underlying epithelium appears normal</a:t>
            </a:r>
          </a:p>
        </p:txBody>
      </p:sp>
      <p:pic>
        <p:nvPicPr>
          <p:cNvPr id="40964" name="Picture 7" descr="Picture7"/>
          <p:cNvPicPr>
            <a:picLocks noGrp="1" noChangeAspect="1" noChangeArrowheads="1"/>
          </p:cNvPicPr>
          <p:nvPr>
            <p:ph sz="half" idx="2"/>
          </p:nvPr>
        </p:nvPicPr>
        <p:blipFill>
          <a:blip r:embed="rId3" cstate="print"/>
          <a:srcRect/>
          <a:stretch>
            <a:fillRect/>
          </a:stretch>
        </p:blipFill>
        <p:spPr>
          <a:xfrm>
            <a:off x="4572000" y="1905000"/>
            <a:ext cx="4152900" cy="3849688"/>
          </a:xfrm>
          <a:noFill/>
        </p:spPr>
      </p:pic>
    </p:spTree>
    <p:extLst>
      <p:ext uri="{BB962C8B-B14F-4D97-AF65-F5344CB8AC3E}">
        <p14:creationId xmlns:p14="http://schemas.microsoft.com/office/powerpoint/2010/main" val="127198095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4"/>
          <p:cNvSpPr>
            <a:spLocks noGrp="1" noChangeArrowheads="1"/>
          </p:cNvSpPr>
          <p:nvPr>
            <p:ph type="title"/>
          </p:nvPr>
        </p:nvSpPr>
        <p:spPr>
          <a:xfrm>
            <a:off x="381000" y="457200"/>
            <a:ext cx="7848600" cy="1143000"/>
          </a:xfrm>
        </p:spPr>
        <p:txBody>
          <a:bodyPr/>
          <a:lstStyle/>
          <a:p>
            <a:r>
              <a:rPr lang="en-US" smtClean="0"/>
              <a:t>Ulceration</a:t>
            </a:r>
          </a:p>
        </p:txBody>
      </p:sp>
      <p:sp>
        <p:nvSpPr>
          <p:cNvPr id="41987" name="Rectangle 5"/>
          <p:cNvSpPr>
            <a:spLocks noGrp="1" noChangeArrowheads="1"/>
          </p:cNvSpPr>
          <p:nvPr>
            <p:ph type="body" sz="half" idx="1"/>
          </p:nvPr>
        </p:nvSpPr>
        <p:spPr/>
        <p:txBody>
          <a:bodyPr>
            <a:normAutofit fontScale="92500" lnSpcReduction="20000"/>
          </a:bodyPr>
          <a:lstStyle/>
          <a:p>
            <a:pPr>
              <a:lnSpc>
                <a:spcPct val="90000"/>
              </a:lnSpc>
            </a:pPr>
            <a:r>
              <a:rPr lang="en-US" dirty="0" smtClean="0"/>
              <a:t>Disrupted epithelium</a:t>
            </a:r>
          </a:p>
          <a:p>
            <a:pPr lvl="1">
              <a:lnSpc>
                <a:spcPct val="90000"/>
              </a:lnSpc>
            </a:pPr>
            <a:r>
              <a:rPr lang="en-US" dirty="0" smtClean="0"/>
              <a:t>Superficial or deep</a:t>
            </a:r>
          </a:p>
          <a:p>
            <a:pPr>
              <a:lnSpc>
                <a:spcPct val="90000"/>
              </a:lnSpc>
            </a:pPr>
            <a:r>
              <a:rPr lang="en-US" dirty="0" smtClean="0"/>
              <a:t>Vessels intact or disrupted</a:t>
            </a:r>
          </a:p>
          <a:p>
            <a:pPr>
              <a:lnSpc>
                <a:spcPct val="90000"/>
              </a:lnSpc>
            </a:pPr>
            <a:r>
              <a:rPr lang="en-US" dirty="0" smtClean="0"/>
              <a:t>May include sloughing</a:t>
            </a:r>
          </a:p>
          <a:p>
            <a:pPr>
              <a:lnSpc>
                <a:spcPct val="90000"/>
              </a:lnSpc>
            </a:pPr>
            <a:r>
              <a:rPr lang="en-US" dirty="0" smtClean="0"/>
              <a:t>Sharply demarcated outline</a:t>
            </a:r>
          </a:p>
        </p:txBody>
      </p:sp>
      <p:pic>
        <p:nvPicPr>
          <p:cNvPr id="41988" name="Picture 7" descr="Picture8"/>
          <p:cNvPicPr>
            <a:picLocks noGrp="1" noChangeAspect="1" noChangeArrowheads="1"/>
          </p:cNvPicPr>
          <p:nvPr>
            <p:ph sz="half" idx="2"/>
          </p:nvPr>
        </p:nvPicPr>
        <p:blipFill>
          <a:blip r:embed="rId3" cstate="print"/>
          <a:srcRect/>
          <a:stretch>
            <a:fillRect/>
          </a:stretch>
        </p:blipFill>
        <p:spPr>
          <a:xfrm>
            <a:off x="4645025" y="2057400"/>
            <a:ext cx="3968750" cy="3636963"/>
          </a:xfrm>
          <a:noFill/>
        </p:spPr>
      </p:pic>
    </p:spTree>
    <p:extLst>
      <p:ext uri="{BB962C8B-B14F-4D97-AF65-F5344CB8AC3E}">
        <p14:creationId xmlns:p14="http://schemas.microsoft.com/office/powerpoint/2010/main" val="27269509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4"/>
          <p:cNvSpPr>
            <a:spLocks noGrp="1" noChangeArrowheads="1"/>
          </p:cNvSpPr>
          <p:nvPr>
            <p:ph type="title"/>
          </p:nvPr>
        </p:nvSpPr>
        <p:spPr>
          <a:xfrm>
            <a:off x="381000" y="381000"/>
            <a:ext cx="7848600" cy="1143000"/>
          </a:xfrm>
        </p:spPr>
        <p:txBody>
          <a:bodyPr/>
          <a:lstStyle/>
          <a:p>
            <a:r>
              <a:rPr lang="en-US" smtClean="0"/>
              <a:t>Abrasion</a:t>
            </a:r>
          </a:p>
        </p:txBody>
      </p:sp>
      <p:sp>
        <p:nvSpPr>
          <p:cNvPr id="43011" name="Rectangle 5"/>
          <p:cNvSpPr>
            <a:spLocks noGrp="1" noChangeArrowheads="1"/>
          </p:cNvSpPr>
          <p:nvPr>
            <p:ph type="body" sz="half" idx="1"/>
          </p:nvPr>
        </p:nvSpPr>
        <p:spPr/>
        <p:txBody>
          <a:bodyPr/>
          <a:lstStyle/>
          <a:p>
            <a:r>
              <a:rPr lang="en-US" dirty="0" smtClean="0"/>
              <a:t>Epithelium disrupted</a:t>
            </a:r>
          </a:p>
          <a:p>
            <a:pPr lvl="1"/>
            <a:r>
              <a:rPr lang="en-US" dirty="0" smtClean="0"/>
              <a:t>Superficial or deep</a:t>
            </a:r>
          </a:p>
          <a:p>
            <a:r>
              <a:rPr lang="en-US" dirty="0" smtClean="0"/>
              <a:t>Vessels intact or disrupted</a:t>
            </a:r>
          </a:p>
          <a:p>
            <a:r>
              <a:rPr lang="en-US" dirty="0" smtClean="0"/>
              <a:t>Diffuse or poorly demarcated outline</a:t>
            </a:r>
          </a:p>
        </p:txBody>
      </p:sp>
      <p:pic>
        <p:nvPicPr>
          <p:cNvPr id="43012" name="Picture 7" descr="Pic9_Abras"/>
          <p:cNvPicPr>
            <a:picLocks noGrp="1" noChangeAspect="1" noChangeArrowheads="1"/>
          </p:cNvPicPr>
          <p:nvPr>
            <p:ph sz="half" idx="2"/>
          </p:nvPr>
        </p:nvPicPr>
        <p:blipFill>
          <a:blip r:embed="rId3" cstate="print"/>
          <a:srcRect/>
          <a:stretch>
            <a:fillRect/>
          </a:stretch>
        </p:blipFill>
        <p:spPr>
          <a:xfrm>
            <a:off x="4953000" y="1828800"/>
            <a:ext cx="3632200" cy="3886200"/>
          </a:xfrm>
          <a:noFill/>
        </p:spPr>
      </p:pic>
    </p:spTree>
    <p:extLst>
      <p:ext uri="{BB962C8B-B14F-4D97-AF65-F5344CB8AC3E}">
        <p14:creationId xmlns:p14="http://schemas.microsoft.com/office/powerpoint/2010/main" val="21041394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en-US" sz="3600" dirty="0" smtClean="0"/>
              <a:t>Follow-Up Medical/Menstrual History</a:t>
            </a:r>
            <a:endParaRPr lang="en-US" sz="3600" dirty="0"/>
          </a:p>
        </p:txBody>
      </p:sp>
      <p:sp>
        <p:nvSpPr>
          <p:cNvPr id="3" name="Content Placeholder 2"/>
          <p:cNvSpPr>
            <a:spLocks noGrp="1"/>
          </p:cNvSpPr>
          <p:nvPr>
            <p:ph idx="1"/>
          </p:nvPr>
        </p:nvSpPr>
        <p:spPr/>
        <p:txBody>
          <a:bodyPr>
            <a:noAutofit/>
          </a:bodyPr>
          <a:lstStyle/>
          <a:p>
            <a:r>
              <a:rPr lang="en-US" sz="2800" dirty="0" smtClean="0"/>
              <a:t>An updated participant self reported medical/menstrual history is required at each scheduled visit</a:t>
            </a:r>
          </a:p>
          <a:p>
            <a:r>
              <a:rPr lang="en-US" sz="2800" dirty="0" smtClean="0"/>
              <a:t>Two objectives of the follow-up history</a:t>
            </a:r>
          </a:p>
          <a:p>
            <a:pPr lvl="1"/>
            <a:r>
              <a:rPr lang="en-US" sz="2400" dirty="0" smtClean="0"/>
              <a:t>Determine whether previously documented conditions have changed</a:t>
            </a:r>
          </a:p>
          <a:p>
            <a:pPr lvl="1"/>
            <a:r>
              <a:rPr lang="en-US" sz="2400" dirty="0" smtClean="0"/>
              <a:t>Determine whether new AEs have occurred since the last history was obtained</a:t>
            </a:r>
          </a:p>
          <a:p>
            <a:r>
              <a:rPr lang="en-US" sz="2800" dirty="0" smtClean="0"/>
              <a:t>History should also be obtained at interim visits, as clinically indicated</a:t>
            </a:r>
          </a:p>
          <a:p>
            <a:endParaRPr lang="en-US" sz="2800" dirty="0"/>
          </a:p>
        </p:txBody>
      </p:sp>
    </p:spTree>
    <p:extLst>
      <p:ext uri="{BB962C8B-B14F-4D97-AF65-F5344CB8AC3E}">
        <p14:creationId xmlns:p14="http://schemas.microsoft.com/office/powerpoint/2010/main" val="168371387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4"/>
          <p:cNvSpPr>
            <a:spLocks noGrp="1" noChangeArrowheads="1"/>
          </p:cNvSpPr>
          <p:nvPr>
            <p:ph type="title"/>
          </p:nvPr>
        </p:nvSpPr>
        <p:spPr>
          <a:xfrm>
            <a:off x="381000" y="381000"/>
            <a:ext cx="7848600" cy="1143000"/>
          </a:xfrm>
        </p:spPr>
        <p:txBody>
          <a:bodyPr/>
          <a:lstStyle/>
          <a:p>
            <a:r>
              <a:rPr lang="en-US" smtClean="0"/>
              <a:t>Laceration</a:t>
            </a:r>
          </a:p>
        </p:txBody>
      </p:sp>
      <p:sp>
        <p:nvSpPr>
          <p:cNvPr id="44035" name="Rectangle 5"/>
          <p:cNvSpPr>
            <a:spLocks noGrp="1" noChangeArrowheads="1"/>
          </p:cNvSpPr>
          <p:nvPr>
            <p:ph type="body" sz="half" idx="1"/>
          </p:nvPr>
        </p:nvSpPr>
        <p:spPr>
          <a:xfrm>
            <a:off x="609600" y="1752600"/>
            <a:ext cx="4191000" cy="5105400"/>
          </a:xfrm>
        </p:spPr>
        <p:txBody>
          <a:bodyPr>
            <a:normAutofit/>
          </a:bodyPr>
          <a:lstStyle/>
          <a:p>
            <a:pPr>
              <a:lnSpc>
                <a:spcPct val="80000"/>
              </a:lnSpc>
            </a:pPr>
            <a:r>
              <a:rPr lang="en-US" dirty="0" smtClean="0"/>
              <a:t>A “cut” or “fissure”</a:t>
            </a:r>
          </a:p>
          <a:p>
            <a:pPr>
              <a:lnSpc>
                <a:spcPct val="80000"/>
              </a:lnSpc>
            </a:pPr>
            <a:r>
              <a:rPr lang="en-US" dirty="0" smtClean="0"/>
              <a:t>Epithelium disrupted</a:t>
            </a:r>
          </a:p>
          <a:p>
            <a:pPr lvl="1">
              <a:lnSpc>
                <a:spcPct val="80000"/>
              </a:lnSpc>
            </a:pPr>
            <a:r>
              <a:rPr lang="en-US" sz="3200" dirty="0" smtClean="0"/>
              <a:t>Superficial or deep</a:t>
            </a:r>
          </a:p>
          <a:p>
            <a:pPr>
              <a:lnSpc>
                <a:spcPct val="80000"/>
              </a:lnSpc>
            </a:pPr>
            <a:r>
              <a:rPr lang="en-US" dirty="0" smtClean="0"/>
              <a:t>Vessels intact or disrupted</a:t>
            </a:r>
          </a:p>
          <a:p>
            <a:pPr>
              <a:lnSpc>
                <a:spcPct val="80000"/>
              </a:lnSpc>
            </a:pPr>
            <a:r>
              <a:rPr lang="en-US" dirty="0" smtClean="0"/>
              <a:t>Appears to be linear “pulling apart” or wearing away of tissue</a:t>
            </a:r>
          </a:p>
          <a:p>
            <a:pPr>
              <a:lnSpc>
                <a:spcPct val="80000"/>
              </a:lnSpc>
            </a:pPr>
            <a:endParaRPr lang="en-US" sz="2400" dirty="0" smtClean="0"/>
          </a:p>
          <a:p>
            <a:pPr>
              <a:lnSpc>
                <a:spcPct val="80000"/>
              </a:lnSpc>
            </a:pPr>
            <a:endParaRPr lang="en-US" sz="2400" dirty="0" smtClean="0"/>
          </a:p>
        </p:txBody>
      </p:sp>
      <p:pic>
        <p:nvPicPr>
          <p:cNvPr id="44036" name="Picture 7" descr="Picture10"/>
          <p:cNvPicPr>
            <a:picLocks noGrp="1" noChangeAspect="1" noChangeArrowheads="1"/>
          </p:cNvPicPr>
          <p:nvPr>
            <p:ph sz="half" idx="2"/>
          </p:nvPr>
        </p:nvPicPr>
        <p:blipFill>
          <a:blip r:embed="rId3" cstate="print">
            <a:lum bright="12000" contrast="6000"/>
          </a:blip>
          <a:srcRect/>
          <a:stretch>
            <a:fillRect/>
          </a:stretch>
        </p:blipFill>
        <p:spPr>
          <a:xfrm>
            <a:off x="5029200" y="1981200"/>
            <a:ext cx="3527425" cy="3886200"/>
          </a:xfrm>
          <a:noFill/>
        </p:spPr>
      </p:pic>
    </p:spTree>
    <p:extLst>
      <p:ext uri="{BB962C8B-B14F-4D97-AF65-F5344CB8AC3E}">
        <p14:creationId xmlns:p14="http://schemas.microsoft.com/office/powerpoint/2010/main" val="298958962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362200"/>
            <a:ext cx="7848600" cy="1143000"/>
          </a:xfrm>
        </p:spPr>
        <p:txBody>
          <a:bodyPr/>
          <a:lstStyle/>
          <a:p>
            <a:pPr algn="ctr"/>
            <a:r>
              <a:rPr lang="en-US" sz="4000" dirty="0" smtClean="0"/>
              <a:t>Pelvic Exam and Specific Visit Considerations</a:t>
            </a:r>
            <a:endParaRPr lang="en-US" sz="4000" dirty="0"/>
          </a:p>
        </p:txBody>
      </p:sp>
      <p:sp>
        <p:nvSpPr>
          <p:cNvPr id="3" name="Text Placeholder 2"/>
          <p:cNvSpPr>
            <a:spLocks noGrp="1"/>
          </p:cNvSpPr>
          <p:nvPr>
            <p:ph type="body" sz="half" idx="1"/>
          </p:nvPr>
        </p:nvSpPr>
        <p:spPr/>
        <p:txBody>
          <a:bodyPr/>
          <a:lstStyle/>
          <a:p>
            <a:endParaRPr lang="en-US"/>
          </a:p>
        </p:txBody>
      </p:sp>
      <p:sp>
        <p:nvSpPr>
          <p:cNvPr id="4" name="Content Placeholder 3"/>
          <p:cNvSpPr>
            <a:spLocks noGrp="1"/>
          </p:cNvSpPr>
          <p:nvPr>
            <p:ph sz="half" idx="2"/>
          </p:nvPr>
        </p:nvSpPr>
        <p:spPr/>
        <p:txBody>
          <a:bodyPr/>
          <a:lstStyle/>
          <a:p>
            <a:endParaRPr lang="en-US"/>
          </a:p>
        </p:txBody>
      </p:sp>
    </p:spTree>
    <p:extLst>
      <p:ext uri="{BB962C8B-B14F-4D97-AF65-F5344CB8AC3E}">
        <p14:creationId xmlns:p14="http://schemas.microsoft.com/office/powerpoint/2010/main" val="302482700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Autofit/>
          </a:bodyPr>
          <a:lstStyle/>
          <a:p>
            <a:r>
              <a:rPr lang="en-US" sz="3200" dirty="0" smtClean="0"/>
              <a:t>Screening Visit Pelvic Exam Considerations</a:t>
            </a:r>
            <a:endParaRPr lang="en-US" sz="3200" dirty="0"/>
          </a:p>
        </p:txBody>
      </p:sp>
      <p:sp>
        <p:nvSpPr>
          <p:cNvPr id="3" name="Content Placeholder 2"/>
          <p:cNvSpPr>
            <a:spLocks noGrp="1"/>
          </p:cNvSpPr>
          <p:nvPr>
            <p:ph idx="1"/>
          </p:nvPr>
        </p:nvSpPr>
        <p:spPr>
          <a:xfrm>
            <a:off x="457200" y="1600200"/>
            <a:ext cx="8229600" cy="4953000"/>
          </a:xfrm>
        </p:spPr>
        <p:txBody>
          <a:bodyPr>
            <a:normAutofit/>
          </a:bodyPr>
          <a:lstStyle/>
          <a:p>
            <a:r>
              <a:rPr lang="en-US" sz="2800" dirty="0" smtClean="0"/>
              <a:t>As described previously, document all findings on Pelvic Exam Diagrams; abnormal findings on Screening Pelvic Exa</a:t>
            </a:r>
            <a:r>
              <a:rPr lang="en-US" sz="2800" dirty="0"/>
              <a:t>m</a:t>
            </a:r>
            <a:r>
              <a:rPr lang="en-US" sz="2800" dirty="0" smtClean="0"/>
              <a:t> CRF and PRE CRF</a:t>
            </a:r>
          </a:p>
          <a:p>
            <a:r>
              <a:rPr lang="en-US" sz="2800" dirty="0" smtClean="0"/>
              <a:t>Grade 2 or higher findings are exclusionary, but a repeat exam may be performed to establish eligibility </a:t>
            </a:r>
          </a:p>
          <a:p>
            <a:pPr lvl="1"/>
            <a:r>
              <a:rPr lang="en-US" sz="2400" dirty="0" smtClean="0"/>
              <a:t>covered during SV Overview presentation</a:t>
            </a:r>
          </a:p>
          <a:p>
            <a:pPr lvl="1"/>
            <a:r>
              <a:rPr lang="en-US" sz="2400" dirty="0"/>
              <a:t>s</a:t>
            </a:r>
            <a:r>
              <a:rPr lang="en-US" sz="2400" dirty="0" smtClean="0"/>
              <a:t>o not collect pelvic specimens for storage at repeat exams</a:t>
            </a:r>
          </a:p>
          <a:p>
            <a:endParaRPr lang="en-US" sz="2800" dirty="0"/>
          </a:p>
        </p:txBody>
      </p:sp>
    </p:spTree>
    <p:extLst>
      <p:ext uri="{BB962C8B-B14F-4D97-AF65-F5344CB8AC3E}">
        <p14:creationId xmlns:p14="http://schemas.microsoft.com/office/powerpoint/2010/main" val="230296376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Autofit/>
          </a:bodyPr>
          <a:lstStyle/>
          <a:p>
            <a:r>
              <a:rPr lang="en-US" sz="3200" dirty="0" smtClean="0"/>
              <a:t>VR Placement Check at Enrollment and Month 1</a:t>
            </a:r>
            <a:endParaRPr lang="en-US" sz="3200" dirty="0"/>
          </a:p>
        </p:txBody>
      </p:sp>
      <p:sp>
        <p:nvSpPr>
          <p:cNvPr id="3" name="Content Placeholder 2"/>
          <p:cNvSpPr>
            <a:spLocks noGrp="1"/>
          </p:cNvSpPr>
          <p:nvPr>
            <p:ph idx="1"/>
          </p:nvPr>
        </p:nvSpPr>
        <p:spPr>
          <a:xfrm>
            <a:off x="457200" y="1752600"/>
            <a:ext cx="8229600" cy="4525963"/>
          </a:xfrm>
        </p:spPr>
        <p:txBody>
          <a:bodyPr/>
          <a:lstStyle/>
          <a:p>
            <a:r>
              <a:rPr lang="en-US" sz="2800" dirty="0" smtClean="0"/>
              <a:t>No exam required; HOWEVER, assessment of ring placement is required!!!</a:t>
            </a:r>
          </a:p>
          <a:p>
            <a:r>
              <a:rPr lang="en-US" sz="2800" dirty="0" smtClean="0"/>
              <a:t>Participant must demonstrate the ability to insert and remove the ring</a:t>
            </a:r>
          </a:p>
          <a:p>
            <a:r>
              <a:rPr lang="en-US" sz="2800" dirty="0" smtClean="0"/>
              <a:t>Clinician must perform digital exam to check ring placement</a:t>
            </a:r>
            <a:endParaRPr lang="en-US" sz="2800" dirty="0"/>
          </a:p>
        </p:txBody>
      </p:sp>
    </p:spTree>
    <p:extLst>
      <p:ext uri="{BB962C8B-B14F-4D97-AF65-F5344CB8AC3E}">
        <p14:creationId xmlns:p14="http://schemas.microsoft.com/office/powerpoint/2010/main" val="144562157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VR Placement Check</a:t>
            </a:r>
            <a:endParaRPr lang="en-US" dirty="0"/>
          </a:p>
        </p:txBody>
      </p:sp>
      <p:sp>
        <p:nvSpPr>
          <p:cNvPr id="3" name="Content Placeholder 2"/>
          <p:cNvSpPr>
            <a:spLocks noGrp="1"/>
          </p:cNvSpPr>
          <p:nvPr>
            <p:ph idx="1"/>
          </p:nvPr>
        </p:nvSpPr>
        <p:spPr/>
        <p:txBody>
          <a:bodyPr>
            <a:normAutofit lnSpcReduction="10000"/>
          </a:bodyPr>
          <a:lstStyle/>
          <a:p>
            <a:endParaRPr lang="en-US" dirty="0"/>
          </a:p>
          <a:p>
            <a:pPr marL="0" indent="0">
              <a:buNone/>
            </a:pPr>
            <a:endParaRPr lang="en-US" dirty="0" smtClean="0"/>
          </a:p>
          <a:p>
            <a:pPr marL="0" indent="0">
              <a:buNone/>
            </a:pPr>
            <a:endParaRPr lang="en-US" dirty="0"/>
          </a:p>
          <a:p>
            <a:pPr marL="0" indent="0">
              <a:buNone/>
            </a:pPr>
            <a:endParaRPr lang="en-US" dirty="0" smtClean="0"/>
          </a:p>
          <a:p>
            <a:endParaRPr lang="en-US" dirty="0" smtClean="0"/>
          </a:p>
          <a:p>
            <a:endParaRPr lang="en-US" dirty="0"/>
          </a:p>
          <a:p>
            <a:r>
              <a:rPr lang="en-US" dirty="0" smtClean="0"/>
              <a:t>On digital exam, ring is proximal to the </a:t>
            </a:r>
            <a:r>
              <a:rPr lang="en-US" dirty="0" err="1" smtClean="0"/>
              <a:t>introitus</a:t>
            </a:r>
            <a:r>
              <a:rPr lang="en-US" dirty="0" smtClean="0"/>
              <a:t> and behind the pubic bone</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55274" y="2209800"/>
            <a:ext cx="3319462" cy="2678364"/>
          </a:xfrm>
          <a:prstGeom prst="rect">
            <a:avLst/>
          </a:prstGeom>
        </p:spPr>
      </p:pic>
    </p:spTree>
    <p:extLst>
      <p:ext uri="{BB962C8B-B14F-4D97-AF65-F5344CB8AC3E}">
        <p14:creationId xmlns:p14="http://schemas.microsoft.com/office/powerpoint/2010/main" val="302216967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Autofit/>
          </a:bodyPr>
          <a:lstStyle/>
          <a:p>
            <a:r>
              <a:rPr lang="en-US" sz="4000" dirty="0" smtClean="0"/>
              <a:t>Unscheduled PE During Follow-up</a:t>
            </a:r>
            <a:endParaRPr lang="en-US" sz="4000" dirty="0"/>
          </a:p>
        </p:txBody>
      </p:sp>
      <p:sp>
        <p:nvSpPr>
          <p:cNvPr id="3" name="Content Placeholder 2"/>
          <p:cNvSpPr>
            <a:spLocks noGrp="1"/>
          </p:cNvSpPr>
          <p:nvPr>
            <p:ph idx="1"/>
          </p:nvPr>
        </p:nvSpPr>
        <p:spPr>
          <a:xfrm>
            <a:off x="457200" y="1676400"/>
            <a:ext cx="8305800" cy="4724399"/>
          </a:xfrm>
        </p:spPr>
        <p:txBody>
          <a:bodyPr>
            <a:normAutofit/>
          </a:bodyPr>
          <a:lstStyle/>
          <a:p>
            <a:r>
              <a:rPr lang="en-US" sz="2400" dirty="0" smtClean="0"/>
              <a:t>Pelvic exams will also be conducted as clinically indicated to follow up on symptoms or adverse events identified at a previous visit</a:t>
            </a:r>
          </a:p>
          <a:p>
            <a:pPr marL="0" indent="0">
              <a:buNone/>
            </a:pPr>
            <a:endParaRPr lang="en-US" sz="2400" dirty="0" smtClean="0"/>
          </a:p>
          <a:p>
            <a:r>
              <a:rPr lang="en-US" sz="2400" dirty="0" smtClean="0"/>
              <a:t>Unscheduled pelvic exams should ONLY include procedures that are necessary to the follow-up</a:t>
            </a:r>
          </a:p>
          <a:p>
            <a:pPr lvl="1"/>
            <a:r>
              <a:rPr lang="en-US" sz="2000" dirty="0" smtClean="0"/>
              <a:t>All procedures on the pelvic exam checklist </a:t>
            </a:r>
            <a:r>
              <a:rPr lang="en-US" sz="2000" u="sng" dirty="0" smtClean="0"/>
              <a:t>do not </a:t>
            </a:r>
            <a:r>
              <a:rPr lang="en-US" sz="2000" dirty="0" smtClean="0"/>
              <a:t>need to be conducted</a:t>
            </a:r>
          </a:p>
          <a:p>
            <a:pPr lvl="1"/>
            <a:r>
              <a:rPr lang="en-US" sz="2000" dirty="0"/>
              <a:t>S</a:t>
            </a:r>
            <a:r>
              <a:rPr lang="en-US" sz="2000" dirty="0" smtClean="0"/>
              <a:t>pecimens are not collected unless clinically indicated for local testing (</a:t>
            </a:r>
            <a:r>
              <a:rPr lang="en-US" sz="2000" u="sng" dirty="0" smtClean="0"/>
              <a:t>no storage specimens</a:t>
            </a:r>
            <a:r>
              <a:rPr lang="en-US" sz="2000" dirty="0" smtClean="0"/>
              <a:t>)</a:t>
            </a:r>
            <a:endParaRPr lang="en-US" sz="2000" dirty="0"/>
          </a:p>
        </p:txBody>
      </p:sp>
    </p:spTree>
    <p:extLst>
      <p:ext uri="{BB962C8B-B14F-4D97-AF65-F5344CB8AC3E}">
        <p14:creationId xmlns:p14="http://schemas.microsoft.com/office/powerpoint/2010/main" val="324558174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62200"/>
            <a:ext cx="8229600" cy="1143000"/>
          </a:xfrm>
        </p:spPr>
        <p:txBody>
          <a:bodyPr/>
          <a:lstStyle/>
          <a:p>
            <a:pPr algn="ctr"/>
            <a:r>
              <a:rPr lang="en-US" dirty="0" smtClean="0"/>
              <a:t>Specific Management Issues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70174376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57200" y="304800"/>
            <a:ext cx="8229600" cy="1143000"/>
          </a:xfrm>
        </p:spPr>
        <p:txBody>
          <a:bodyPr/>
          <a:lstStyle/>
          <a:p>
            <a:pPr eaLnBrk="1" hangingPunct="1"/>
            <a:r>
              <a:rPr lang="en-US" sz="4300" dirty="0" smtClean="0"/>
              <a:t>STI/RTI  </a:t>
            </a:r>
          </a:p>
        </p:txBody>
      </p:sp>
      <p:sp>
        <p:nvSpPr>
          <p:cNvPr id="39939" name="Rectangle 3"/>
          <p:cNvSpPr>
            <a:spLocks noGrp="1" noChangeArrowheads="1"/>
          </p:cNvSpPr>
          <p:nvPr>
            <p:ph type="body" idx="1"/>
          </p:nvPr>
        </p:nvSpPr>
        <p:spPr>
          <a:xfrm>
            <a:off x="457200" y="1719263"/>
            <a:ext cx="8229600" cy="4833937"/>
          </a:xfrm>
        </p:spPr>
        <p:txBody>
          <a:bodyPr>
            <a:normAutofit/>
          </a:bodyPr>
          <a:lstStyle/>
          <a:p>
            <a:pPr marL="457200" indent="-457200" eaLnBrk="1" hangingPunct="1"/>
            <a:r>
              <a:rPr lang="en-US" sz="2400" dirty="0" smtClean="0"/>
              <a:t>Participants diagnosed during screening with an STI/RTI/UTI requiring treatment  may be enrolled after treatment is complete provided all symptoms have resolved </a:t>
            </a:r>
          </a:p>
          <a:p>
            <a:pPr marL="0" indent="0" eaLnBrk="1" hangingPunct="1">
              <a:buNone/>
            </a:pPr>
            <a:endParaRPr lang="en-US" sz="2400" dirty="0" smtClean="0"/>
          </a:p>
          <a:p>
            <a:pPr marL="457200" indent="-457200" eaLnBrk="1" hangingPunct="1"/>
            <a:r>
              <a:rPr lang="en-US" sz="2400" dirty="0" smtClean="0"/>
              <a:t>Document on Pre-existing Conditions CRF when diagnosed at SV if </a:t>
            </a:r>
            <a:r>
              <a:rPr lang="en-US" sz="2400" dirty="0" err="1" smtClean="0"/>
              <a:t>ppt</a:t>
            </a:r>
            <a:r>
              <a:rPr lang="en-US" sz="2400" dirty="0" smtClean="0"/>
              <a:t> will be treated and proceed to EV</a:t>
            </a:r>
          </a:p>
          <a:p>
            <a:pPr marL="857250" lvl="1" indent="-457200"/>
            <a:r>
              <a:rPr lang="en-US" sz="2000" dirty="0" smtClean="0"/>
              <a:t>update to not ongoing at EV as applicable</a:t>
            </a:r>
          </a:p>
          <a:p>
            <a:pPr marL="1327150" lvl="2" indent="-457200"/>
            <a:r>
              <a:rPr lang="en-US" sz="1600" dirty="0" smtClean="0"/>
              <a:t>RPR </a:t>
            </a:r>
            <a:r>
              <a:rPr lang="en-US" sz="1600" dirty="0" err="1" smtClean="0"/>
              <a:t>seropositivity</a:t>
            </a:r>
            <a:r>
              <a:rPr lang="en-US" sz="1600" dirty="0" smtClean="0"/>
              <a:t> may be ongoing</a:t>
            </a:r>
          </a:p>
          <a:p>
            <a:pPr marL="1327150" lvl="2" indent="-457200"/>
            <a:r>
              <a:rPr lang="en-US" sz="1600" dirty="0" smtClean="0"/>
              <a:t>Genital herpes may be ongoing</a:t>
            </a:r>
          </a:p>
          <a:p>
            <a:pPr marL="1327150" lvl="2" indent="-457200"/>
            <a:r>
              <a:rPr lang="en-US" sz="1600" dirty="0" smtClean="0"/>
              <a:t>Genital warts may be ongoing</a:t>
            </a:r>
          </a:p>
          <a:p>
            <a:pPr marL="457200" indent="-457200" eaLnBrk="1" hangingPunct="1"/>
            <a:endParaRPr lang="en-US" sz="2000" dirty="0" smtClean="0"/>
          </a:p>
        </p:txBody>
      </p:sp>
    </p:spTree>
    <p:extLst>
      <p:ext uri="{BB962C8B-B14F-4D97-AF65-F5344CB8AC3E}">
        <p14:creationId xmlns:p14="http://schemas.microsoft.com/office/powerpoint/2010/main" val="239709070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381000"/>
            <a:ext cx="8229600" cy="1143000"/>
          </a:xfrm>
        </p:spPr>
        <p:txBody>
          <a:bodyPr/>
          <a:lstStyle/>
          <a:p>
            <a:pPr eaLnBrk="1" hangingPunct="1"/>
            <a:r>
              <a:rPr lang="en-US" sz="4300" dirty="0" smtClean="0"/>
              <a:t>STI/RTI Management</a:t>
            </a:r>
          </a:p>
        </p:txBody>
      </p:sp>
      <p:sp>
        <p:nvSpPr>
          <p:cNvPr id="40963" name="Rectangle 3"/>
          <p:cNvSpPr>
            <a:spLocks noGrp="1" noChangeArrowheads="1"/>
          </p:cNvSpPr>
          <p:nvPr>
            <p:ph type="body" idx="1"/>
          </p:nvPr>
        </p:nvSpPr>
        <p:spPr/>
        <p:txBody>
          <a:bodyPr/>
          <a:lstStyle/>
          <a:p>
            <a:pPr eaLnBrk="1" hangingPunct="1"/>
            <a:r>
              <a:rPr lang="en-US" sz="2400" dirty="0" smtClean="0"/>
              <a:t>STIs/RTIs should be treated per WHO guidelines</a:t>
            </a:r>
          </a:p>
          <a:p>
            <a:pPr lvl="1"/>
            <a:r>
              <a:rPr lang="en-US" sz="2000" dirty="0" smtClean="0"/>
              <a:t>Except for </a:t>
            </a:r>
            <a:r>
              <a:rPr lang="en-US" sz="2000" u="sng" dirty="0" smtClean="0"/>
              <a:t>asymptomatic candidiasis </a:t>
            </a:r>
            <a:r>
              <a:rPr lang="en-US" sz="2000" dirty="0" smtClean="0"/>
              <a:t> and </a:t>
            </a:r>
            <a:r>
              <a:rPr lang="en-US" sz="2000" u="sng" dirty="0" smtClean="0"/>
              <a:t>asymptomatic</a:t>
            </a:r>
            <a:r>
              <a:rPr lang="en-US" sz="2000" dirty="0" smtClean="0"/>
              <a:t> </a:t>
            </a:r>
            <a:r>
              <a:rPr lang="en-US" sz="2000" u="sng" dirty="0" smtClean="0"/>
              <a:t>bacterial </a:t>
            </a:r>
            <a:r>
              <a:rPr lang="en-US" sz="2000" u="sng" dirty="0" err="1" smtClean="0"/>
              <a:t>vaginosis</a:t>
            </a:r>
            <a:r>
              <a:rPr lang="en-US" sz="2000" u="sng" dirty="0" smtClean="0"/>
              <a:t> </a:t>
            </a:r>
            <a:r>
              <a:rPr lang="en-US" sz="2000" dirty="0" smtClean="0"/>
              <a:t>  neither require treatment per ASPIRE</a:t>
            </a:r>
          </a:p>
          <a:p>
            <a:pPr marL="471487" lvl="1" indent="0">
              <a:buNone/>
            </a:pPr>
            <a:endParaRPr lang="en-US" sz="2000" dirty="0" smtClean="0"/>
          </a:p>
          <a:p>
            <a:pPr eaLnBrk="1" hangingPunct="1"/>
            <a:r>
              <a:rPr lang="en-US" sz="2400" dirty="0" smtClean="0"/>
              <a:t>WHO guidelines are minimum standard; if local guidelines set higher standard, follow local guidelines</a:t>
            </a:r>
          </a:p>
          <a:p>
            <a:pPr marL="0" indent="0" eaLnBrk="1" hangingPunct="1">
              <a:buNone/>
            </a:pPr>
            <a:endParaRPr lang="en-US" sz="2400" dirty="0" smtClean="0"/>
          </a:p>
          <a:p>
            <a:pPr eaLnBrk="1" hangingPunct="1"/>
            <a:r>
              <a:rPr lang="en-US" sz="2400" dirty="0" smtClean="0"/>
              <a:t>Provide directly observed single dose regimens whenever possible</a:t>
            </a:r>
          </a:p>
          <a:p>
            <a:pPr marL="0" indent="0" eaLnBrk="1" hangingPunct="1">
              <a:buNone/>
            </a:pPr>
            <a:endParaRPr lang="en-US" sz="2400" dirty="0" smtClean="0"/>
          </a:p>
          <a:p>
            <a:pPr eaLnBrk="1" hangingPunct="1"/>
            <a:r>
              <a:rPr lang="en-US" sz="2400" dirty="0" smtClean="0"/>
              <a:t>Document all treatments taken on Con Meds Log </a:t>
            </a:r>
          </a:p>
          <a:p>
            <a:pPr eaLnBrk="1" hangingPunct="1"/>
            <a:endParaRPr lang="en-US" sz="2400" dirty="0" smtClean="0"/>
          </a:p>
        </p:txBody>
      </p:sp>
    </p:spTree>
    <p:extLst>
      <p:ext uri="{BB962C8B-B14F-4D97-AF65-F5344CB8AC3E}">
        <p14:creationId xmlns:p14="http://schemas.microsoft.com/office/powerpoint/2010/main" val="185634553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304800"/>
            <a:ext cx="8229600" cy="1143000"/>
          </a:xfrm>
        </p:spPr>
        <p:txBody>
          <a:bodyPr/>
          <a:lstStyle/>
          <a:p>
            <a:pPr eaLnBrk="1" hangingPunct="1"/>
            <a:r>
              <a:rPr lang="en-US" sz="4300" dirty="0" smtClean="0"/>
              <a:t>STI/RTI Management</a:t>
            </a:r>
          </a:p>
        </p:txBody>
      </p:sp>
      <p:sp>
        <p:nvSpPr>
          <p:cNvPr id="43011" name="Rectangle 3"/>
          <p:cNvSpPr>
            <a:spLocks noGrp="1" noChangeArrowheads="1"/>
          </p:cNvSpPr>
          <p:nvPr>
            <p:ph type="body" idx="1"/>
          </p:nvPr>
        </p:nvSpPr>
        <p:spPr>
          <a:xfrm>
            <a:off x="457200" y="2133600"/>
            <a:ext cx="8229600" cy="3462338"/>
          </a:xfrm>
        </p:spPr>
        <p:txBody>
          <a:bodyPr/>
          <a:lstStyle/>
          <a:p>
            <a:pPr eaLnBrk="1" hangingPunct="1"/>
            <a:r>
              <a:rPr lang="en-US" sz="2600" dirty="0" err="1" smtClean="0"/>
              <a:t>Syndromic</a:t>
            </a:r>
            <a:r>
              <a:rPr lang="en-US" sz="2600" dirty="0" smtClean="0"/>
              <a:t> Management is acceptable per site SOP</a:t>
            </a:r>
          </a:p>
          <a:p>
            <a:pPr eaLnBrk="1" hangingPunct="1"/>
            <a:r>
              <a:rPr lang="en-US" sz="2600" dirty="0" smtClean="0"/>
              <a:t>STI/RTI are considered resolved when treatment has been completed and symptoms, if any, have resolved</a:t>
            </a:r>
          </a:p>
          <a:p>
            <a:pPr lvl="1" eaLnBrk="1" hangingPunct="1"/>
            <a:r>
              <a:rPr lang="en-US" sz="2400" dirty="0" smtClean="0"/>
              <a:t>No test of cure is required or result needed on CRF</a:t>
            </a:r>
          </a:p>
          <a:p>
            <a:pPr lvl="1" eaLnBrk="1" hangingPunct="1"/>
            <a:r>
              <a:rPr lang="en-US" sz="2400" dirty="0" smtClean="0"/>
              <a:t>NB:  For exclusionary infections diagnosed during screening, treatment must be completed, and symptoms must resolve, before enrollment</a:t>
            </a:r>
          </a:p>
        </p:txBody>
      </p:sp>
    </p:spTree>
    <p:extLst>
      <p:ext uri="{BB962C8B-B14F-4D97-AF65-F5344CB8AC3E}">
        <p14:creationId xmlns:p14="http://schemas.microsoft.com/office/powerpoint/2010/main" val="40425991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1143000"/>
          </a:xfrm>
        </p:spPr>
        <p:txBody>
          <a:bodyPr>
            <a:normAutofit/>
          </a:bodyPr>
          <a:lstStyle/>
          <a:p>
            <a:r>
              <a:rPr lang="en-US" sz="2800" dirty="0" smtClean="0"/>
              <a:t>Follow-Up Medical/Menstrual History Documentation</a:t>
            </a:r>
            <a:endParaRPr lang="en-US" sz="2800" dirty="0"/>
          </a:p>
        </p:txBody>
      </p:sp>
      <p:sp>
        <p:nvSpPr>
          <p:cNvPr id="3" name="Content Placeholder 2"/>
          <p:cNvSpPr>
            <a:spLocks noGrp="1"/>
          </p:cNvSpPr>
          <p:nvPr>
            <p:ph idx="1"/>
          </p:nvPr>
        </p:nvSpPr>
        <p:spPr>
          <a:xfrm>
            <a:off x="381000" y="1524000"/>
            <a:ext cx="8229600" cy="4302125"/>
          </a:xfrm>
        </p:spPr>
        <p:txBody>
          <a:bodyPr>
            <a:normAutofit fontScale="85000" lnSpcReduction="20000"/>
          </a:bodyPr>
          <a:lstStyle/>
          <a:p>
            <a:r>
              <a:rPr lang="en-US" sz="2400" dirty="0" smtClean="0"/>
              <a:t>“How are you?”</a:t>
            </a:r>
          </a:p>
          <a:p>
            <a:pPr lvl="1"/>
            <a:r>
              <a:rPr lang="en-US" sz="2000" dirty="0" smtClean="0"/>
              <a:t>Chart note</a:t>
            </a:r>
          </a:p>
          <a:p>
            <a:pPr marL="471487" lvl="1" indent="0">
              <a:buNone/>
            </a:pPr>
            <a:endParaRPr lang="en-US" sz="2000" dirty="0"/>
          </a:p>
          <a:p>
            <a:r>
              <a:rPr lang="en-US" sz="2400" dirty="0" smtClean="0"/>
              <a:t>Review PRE-CRF </a:t>
            </a:r>
          </a:p>
          <a:p>
            <a:pPr lvl="1"/>
            <a:r>
              <a:rPr lang="en-US" sz="2000" dirty="0" smtClean="0"/>
              <a:t>Follow-up on </a:t>
            </a:r>
            <a:r>
              <a:rPr lang="en-US" sz="2000" dirty="0" err="1" smtClean="0"/>
              <a:t>ppt</a:t>
            </a:r>
            <a:r>
              <a:rPr lang="en-US" sz="2000" dirty="0" smtClean="0"/>
              <a:t>-reported baseline symptoms/conditions still ongoing</a:t>
            </a:r>
          </a:p>
          <a:p>
            <a:pPr lvl="1"/>
            <a:r>
              <a:rPr lang="en-US" sz="2000" dirty="0" smtClean="0"/>
              <a:t>Document resolution of </a:t>
            </a:r>
            <a:r>
              <a:rPr lang="en-US" sz="2000" dirty="0" err="1" smtClean="0"/>
              <a:t>ppt</a:t>
            </a:r>
            <a:r>
              <a:rPr lang="en-US" sz="2000" dirty="0" smtClean="0"/>
              <a:t>-reported items in chart notes</a:t>
            </a:r>
          </a:p>
          <a:p>
            <a:pPr marL="471487" lvl="1" indent="0">
              <a:buNone/>
            </a:pPr>
            <a:endParaRPr lang="en-US" sz="2000" dirty="0" smtClean="0"/>
          </a:p>
          <a:p>
            <a:r>
              <a:rPr lang="en-US" sz="2400" dirty="0" smtClean="0"/>
              <a:t>Review AE and GAE CRFs</a:t>
            </a:r>
          </a:p>
          <a:p>
            <a:pPr lvl="1"/>
            <a:r>
              <a:rPr lang="en-US" sz="2000" dirty="0" smtClean="0"/>
              <a:t>Follow up on and update as needed </a:t>
            </a:r>
            <a:r>
              <a:rPr lang="en-US" sz="2000" dirty="0" err="1" smtClean="0"/>
              <a:t>ppt</a:t>
            </a:r>
            <a:r>
              <a:rPr lang="en-US" sz="2000" dirty="0" smtClean="0"/>
              <a:t>-reported conditions on AE and GAE CRFs that are continuing; add new events as needed</a:t>
            </a:r>
          </a:p>
          <a:p>
            <a:pPr marL="0" indent="0">
              <a:buNone/>
            </a:pPr>
            <a:endParaRPr lang="en-US" sz="2400" dirty="0" smtClean="0"/>
          </a:p>
          <a:p>
            <a:r>
              <a:rPr lang="en-US" sz="2400" dirty="0" smtClean="0"/>
              <a:t>Menstrual history/dates captured on Family Planning CRF (covered previously)</a:t>
            </a:r>
          </a:p>
          <a:p>
            <a:pPr marL="0" indent="0">
              <a:buNone/>
            </a:pPr>
            <a:endParaRPr lang="en-US" sz="2400" dirty="0" smtClean="0"/>
          </a:p>
          <a:p>
            <a:r>
              <a:rPr lang="en-US" sz="2400" dirty="0" smtClean="0"/>
              <a:t>Cross-check with Con Meds Log as needed</a:t>
            </a:r>
          </a:p>
          <a:p>
            <a:pPr lvl="1"/>
            <a:endParaRPr lang="en-US" sz="2000" dirty="0" smtClean="0"/>
          </a:p>
          <a:p>
            <a:endParaRPr lang="en-US" sz="2400" dirty="0" smtClean="0"/>
          </a:p>
        </p:txBody>
      </p:sp>
    </p:spTree>
    <p:extLst>
      <p:ext uri="{BB962C8B-B14F-4D97-AF65-F5344CB8AC3E}">
        <p14:creationId xmlns:p14="http://schemas.microsoft.com/office/powerpoint/2010/main" val="247997950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381000"/>
            <a:ext cx="8229600" cy="1143000"/>
          </a:xfrm>
        </p:spPr>
        <p:txBody>
          <a:bodyPr/>
          <a:lstStyle/>
          <a:p>
            <a:pPr eaLnBrk="1" hangingPunct="1"/>
            <a:r>
              <a:rPr lang="en-US" sz="4300" dirty="0" smtClean="0"/>
              <a:t>Syphilis</a:t>
            </a:r>
          </a:p>
        </p:txBody>
      </p:sp>
      <p:sp>
        <p:nvSpPr>
          <p:cNvPr id="44035" name="Rectangle 3"/>
          <p:cNvSpPr>
            <a:spLocks noGrp="1" noChangeArrowheads="1"/>
          </p:cNvSpPr>
          <p:nvPr>
            <p:ph type="body" idx="1"/>
          </p:nvPr>
        </p:nvSpPr>
        <p:spPr>
          <a:xfrm>
            <a:off x="457200" y="1371601"/>
            <a:ext cx="8229600" cy="5029199"/>
          </a:xfrm>
        </p:spPr>
        <p:txBody>
          <a:bodyPr>
            <a:normAutofit/>
          </a:bodyPr>
          <a:lstStyle/>
          <a:p>
            <a:pPr eaLnBrk="1" hangingPunct="1"/>
            <a:r>
              <a:rPr lang="en-US" sz="2400" dirty="0" smtClean="0"/>
              <a:t>Clinical management of syphilis should include repeat serology (RPR) at six-month intervals to confirm treatment effectiveness</a:t>
            </a:r>
          </a:p>
          <a:p>
            <a:pPr lvl="1" eaLnBrk="1" hangingPunct="1"/>
            <a:r>
              <a:rPr lang="en-US" sz="2000" dirty="0" smtClean="0"/>
              <a:t>If RPR </a:t>
            </a:r>
            <a:r>
              <a:rPr lang="en-US" sz="2000" dirty="0" err="1" smtClean="0"/>
              <a:t>titre</a:t>
            </a:r>
            <a:r>
              <a:rPr lang="en-US" sz="2000" dirty="0" smtClean="0"/>
              <a:t> does not decrease four-fold or revert to </a:t>
            </a:r>
            <a:r>
              <a:rPr lang="en-US" sz="2000" dirty="0" err="1" smtClean="0"/>
              <a:t>seronegative</a:t>
            </a:r>
            <a:r>
              <a:rPr lang="en-US" sz="2000" dirty="0" smtClean="0"/>
              <a:t> within six months after treatment, treatment should be repeated</a:t>
            </a:r>
          </a:p>
          <a:p>
            <a:pPr lvl="1" eaLnBrk="1" hangingPunct="1"/>
            <a:r>
              <a:rPr lang="en-US" sz="2000" dirty="0" smtClean="0"/>
              <a:t>NB:  For syphilis infections diagnosed during screening, four-fold decrease is not required before enrollment</a:t>
            </a:r>
          </a:p>
          <a:p>
            <a:r>
              <a:rPr lang="en-US" sz="2400" dirty="0" smtClean="0"/>
              <a:t>SV syphilis result is captured on CRF (Screening Specimen Storage) and PUEV result on PUEV Lab Results </a:t>
            </a:r>
          </a:p>
        </p:txBody>
      </p:sp>
    </p:spTree>
    <p:extLst>
      <p:ext uri="{BB962C8B-B14F-4D97-AF65-F5344CB8AC3E}">
        <p14:creationId xmlns:p14="http://schemas.microsoft.com/office/powerpoint/2010/main" val="9882209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Vaginal Discharge</a:t>
            </a:r>
            <a:endParaRPr lang="en-US" dirty="0"/>
          </a:p>
        </p:txBody>
      </p:sp>
      <p:sp>
        <p:nvSpPr>
          <p:cNvPr id="3" name="Content Placeholder 2"/>
          <p:cNvSpPr>
            <a:spLocks noGrp="1"/>
          </p:cNvSpPr>
          <p:nvPr>
            <p:ph idx="1"/>
          </p:nvPr>
        </p:nvSpPr>
        <p:spPr>
          <a:xfrm>
            <a:off x="304800" y="1417637"/>
            <a:ext cx="8534400" cy="4525963"/>
          </a:xfrm>
        </p:spPr>
        <p:txBody>
          <a:bodyPr>
            <a:noAutofit/>
          </a:bodyPr>
          <a:lstStyle/>
          <a:p>
            <a:r>
              <a:rPr lang="en-US" sz="2000" dirty="0" smtClean="0"/>
              <a:t>Abnormal vaginal discharge is common and may be participant reported or clinician observed</a:t>
            </a:r>
          </a:p>
          <a:p>
            <a:r>
              <a:rPr lang="en-US" sz="2000" dirty="0" smtClean="0"/>
              <a:t>Evaluation is per clinician discretion and should be the same regardless of identifying source </a:t>
            </a:r>
          </a:p>
          <a:p>
            <a:r>
              <a:rPr lang="en-US" sz="2000" dirty="0" smtClean="0"/>
              <a:t>Treatment, however, may differ</a:t>
            </a:r>
          </a:p>
          <a:p>
            <a:pPr lvl="1"/>
            <a:r>
              <a:rPr lang="en-US" sz="2000" dirty="0" smtClean="0"/>
              <a:t>If underlying diagnosis is STI, treat</a:t>
            </a:r>
          </a:p>
          <a:p>
            <a:pPr lvl="1"/>
            <a:r>
              <a:rPr lang="en-US" sz="2000" dirty="0" smtClean="0"/>
              <a:t>If asymptomatic BV or yeast, no treatment required</a:t>
            </a:r>
          </a:p>
          <a:p>
            <a:r>
              <a:rPr lang="en-US" sz="2000" dirty="0" smtClean="0"/>
              <a:t>Record AE</a:t>
            </a:r>
          </a:p>
          <a:p>
            <a:pPr lvl="1"/>
            <a:r>
              <a:rPr lang="en-US" sz="2000" dirty="0" smtClean="0"/>
              <a:t>Verbatim term should be underlying diagnosis (</a:t>
            </a:r>
            <a:r>
              <a:rPr lang="en-US" sz="2000" dirty="0" err="1" smtClean="0"/>
              <a:t>trichomonas</a:t>
            </a:r>
            <a:r>
              <a:rPr lang="en-US" sz="2000" dirty="0" smtClean="0"/>
              <a:t>, for example) UNLESS asymptomatic BV or yeast is uncovered</a:t>
            </a:r>
          </a:p>
          <a:p>
            <a:pPr lvl="1"/>
            <a:r>
              <a:rPr lang="en-US" sz="2000" dirty="0" smtClean="0"/>
              <a:t>In that case, record “</a:t>
            </a:r>
            <a:r>
              <a:rPr lang="en-US" sz="2000" dirty="0"/>
              <a:t>v</a:t>
            </a:r>
            <a:r>
              <a:rPr lang="en-US" sz="2000" dirty="0" smtClean="0"/>
              <a:t>aginal discharge per </a:t>
            </a:r>
            <a:r>
              <a:rPr lang="en-US" sz="2000" dirty="0" err="1" smtClean="0"/>
              <a:t>ppt</a:t>
            </a:r>
            <a:r>
              <a:rPr lang="en-US" sz="2000" dirty="0" smtClean="0"/>
              <a:t> report” or  “vaginal –discharge-clinician observed”</a:t>
            </a:r>
          </a:p>
          <a:p>
            <a:pPr lvl="1"/>
            <a:r>
              <a:rPr lang="en-US" sz="2000" dirty="0" smtClean="0"/>
              <a:t>If discharge is both participant reported and clinician observed, record “per </a:t>
            </a:r>
            <a:r>
              <a:rPr lang="en-US" sz="2000" dirty="0" err="1" smtClean="0"/>
              <a:t>ppt</a:t>
            </a:r>
            <a:r>
              <a:rPr lang="en-US" sz="2000" dirty="0" smtClean="0"/>
              <a:t> report”</a:t>
            </a:r>
          </a:p>
        </p:txBody>
      </p:sp>
    </p:spTree>
    <p:extLst>
      <p:ext uri="{BB962C8B-B14F-4D97-AF65-F5344CB8AC3E}">
        <p14:creationId xmlns:p14="http://schemas.microsoft.com/office/powerpoint/2010/main" val="95173434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28600"/>
            <a:ext cx="8229600" cy="1143000"/>
          </a:xfrm>
        </p:spPr>
        <p:txBody>
          <a:bodyPr/>
          <a:lstStyle/>
          <a:p>
            <a:pPr eaLnBrk="1" hangingPunct="1"/>
            <a:r>
              <a:rPr lang="en-US" sz="4300" dirty="0" smtClean="0"/>
              <a:t>Urinary Tract Infections</a:t>
            </a:r>
          </a:p>
        </p:txBody>
      </p:sp>
      <p:sp>
        <p:nvSpPr>
          <p:cNvPr id="45059" name="Rectangle 3"/>
          <p:cNvSpPr>
            <a:spLocks noGrp="1" noChangeArrowheads="1"/>
          </p:cNvSpPr>
          <p:nvPr>
            <p:ph type="body" idx="1"/>
          </p:nvPr>
        </p:nvSpPr>
        <p:spPr>
          <a:xfrm>
            <a:off x="457200" y="1066800"/>
            <a:ext cx="8229600" cy="5519738"/>
          </a:xfrm>
          <a:noFill/>
        </p:spPr>
        <p:txBody>
          <a:bodyPr>
            <a:normAutofit/>
          </a:bodyPr>
          <a:lstStyle/>
          <a:p>
            <a:pPr eaLnBrk="1" hangingPunct="1"/>
            <a:endParaRPr lang="en-US" sz="2000" dirty="0" smtClean="0"/>
          </a:p>
          <a:p>
            <a:pPr eaLnBrk="1" hangingPunct="1"/>
            <a:r>
              <a:rPr lang="en-US" sz="2000" dirty="0" smtClean="0"/>
              <a:t>In ASPIRE, UTI is diagnosed by symptoms</a:t>
            </a:r>
          </a:p>
          <a:p>
            <a:pPr eaLnBrk="1" hangingPunct="1"/>
            <a:r>
              <a:rPr lang="en-US" sz="2000" dirty="0" smtClean="0"/>
              <a:t>If diagnosed symptoms, grade by the main </a:t>
            </a:r>
            <a:r>
              <a:rPr lang="en-US" sz="2000" dirty="0" err="1" smtClean="0"/>
              <a:t>tox</a:t>
            </a:r>
            <a:r>
              <a:rPr lang="en-US" sz="2000" dirty="0" smtClean="0"/>
              <a:t> table</a:t>
            </a:r>
          </a:p>
          <a:p>
            <a:pPr eaLnBrk="1" hangingPunct="1"/>
            <a:endParaRPr lang="en-US" sz="2000" dirty="0"/>
          </a:p>
          <a:p>
            <a:pPr eaLnBrk="1" hangingPunct="1"/>
            <a:endParaRPr lang="en-US" sz="2000" dirty="0" smtClean="0"/>
          </a:p>
          <a:p>
            <a:pPr eaLnBrk="1" hangingPunct="1"/>
            <a:endParaRPr lang="en-US" sz="2000" dirty="0"/>
          </a:p>
          <a:p>
            <a:pPr eaLnBrk="1" hangingPunct="1"/>
            <a:endParaRPr lang="en-US" sz="2000" dirty="0" smtClean="0"/>
          </a:p>
          <a:p>
            <a:pPr eaLnBrk="1" hangingPunct="1"/>
            <a:endParaRPr lang="en-US" sz="2000" dirty="0" smtClean="0"/>
          </a:p>
          <a:p>
            <a:pPr eaLnBrk="1" hangingPunct="1"/>
            <a:r>
              <a:rPr lang="en-US" sz="2000" dirty="0" smtClean="0"/>
              <a:t>If diagnosed by culture or urinalysis, grade per UTI row of the FGGT</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2641" y="5454215"/>
            <a:ext cx="6496001" cy="922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rotWithShape="1">
          <a:blip r:embed="rId4">
            <a:extLst>
              <a:ext uri="{28A0092B-C50C-407E-A947-70E740481C1C}">
                <a14:useLocalDpi xmlns:a14="http://schemas.microsoft.com/office/drawing/2010/main" val="0"/>
              </a:ext>
            </a:extLst>
          </a:blip>
          <a:srcRect t="58665"/>
          <a:stretch/>
        </p:blipFill>
        <p:spPr bwMode="auto">
          <a:xfrm>
            <a:off x="908494" y="2716706"/>
            <a:ext cx="6824663" cy="1369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4"/>
          <p:cNvPicPr>
            <a:picLocks noChangeAspect="1" noChangeArrowheads="1"/>
          </p:cNvPicPr>
          <p:nvPr/>
        </p:nvPicPr>
        <p:blipFill rotWithShape="1">
          <a:blip r:embed="rId4">
            <a:extLst>
              <a:ext uri="{28A0092B-C50C-407E-A947-70E740481C1C}">
                <a14:useLocalDpi xmlns:a14="http://schemas.microsoft.com/office/drawing/2010/main" val="0"/>
              </a:ext>
            </a:extLst>
          </a:blip>
          <a:srcRect b="79710"/>
          <a:stretch/>
        </p:blipFill>
        <p:spPr bwMode="auto">
          <a:xfrm>
            <a:off x="908495" y="2133600"/>
            <a:ext cx="6824663" cy="67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ight Arrow 2"/>
          <p:cNvSpPr/>
          <p:nvPr/>
        </p:nvSpPr>
        <p:spPr bwMode="auto">
          <a:xfrm rot="20375178">
            <a:off x="2568061" y="3072510"/>
            <a:ext cx="989062" cy="484632"/>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pic>
        <p:nvPicPr>
          <p:cNvPr id="10" name="Picture 3"/>
          <p:cNvPicPr>
            <a:picLocks noChangeAspect="1" noChangeArrowheads="1"/>
          </p:cNvPicPr>
          <p:nvPr/>
        </p:nvPicPr>
        <p:blipFill rotWithShape="1">
          <a:blip r:embed="rId5">
            <a:extLst>
              <a:ext uri="{28A0092B-C50C-407E-A947-70E740481C1C}">
                <a14:useLocalDpi xmlns:a14="http://schemas.microsoft.com/office/drawing/2010/main" val="0"/>
              </a:ext>
            </a:extLst>
          </a:blip>
          <a:srcRect t="31297"/>
          <a:stretch/>
        </p:blipFill>
        <p:spPr bwMode="auto">
          <a:xfrm>
            <a:off x="1029597" y="4724400"/>
            <a:ext cx="6585655" cy="790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4375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Autofit/>
          </a:bodyPr>
          <a:lstStyle/>
          <a:p>
            <a:r>
              <a:rPr lang="en-US" sz="2800" dirty="0" smtClean="0"/>
              <a:t>Follow-up Medical History Documentation and Considerations </a:t>
            </a:r>
            <a:endParaRPr lang="en-US" sz="2800" dirty="0"/>
          </a:p>
        </p:txBody>
      </p:sp>
      <p:sp>
        <p:nvSpPr>
          <p:cNvPr id="3" name="Content Placeholder 2"/>
          <p:cNvSpPr>
            <a:spLocks noGrp="1"/>
          </p:cNvSpPr>
          <p:nvPr>
            <p:ph idx="1"/>
          </p:nvPr>
        </p:nvSpPr>
        <p:spPr/>
        <p:txBody>
          <a:bodyPr>
            <a:normAutofit lnSpcReduction="10000"/>
          </a:bodyPr>
          <a:lstStyle/>
          <a:p>
            <a:r>
              <a:rPr lang="en-US" sz="2800" dirty="0" smtClean="0"/>
              <a:t>Documentation of review is required in a chart note, even if nothing has changed</a:t>
            </a:r>
          </a:p>
          <a:p>
            <a:pPr lvl="1"/>
            <a:r>
              <a:rPr lang="en-US" sz="2400" dirty="0" smtClean="0"/>
              <a:t>Example: “</a:t>
            </a:r>
            <a:r>
              <a:rPr lang="en-US" sz="2400" dirty="0" err="1" smtClean="0"/>
              <a:t>Ppt</a:t>
            </a:r>
            <a:r>
              <a:rPr lang="en-US" sz="2400" dirty="0" smtClean="0"/>
              <a:t> reported no changes in conditions or symptoms since last visit” </a:t>
            </a:r>
          </a:p>
          <a:p>
            <a:pPr lvl="1"/>
            <a:endParaRPr lang="en-US" sz="2400" dirty="0" smtClean="0"/>
          </a:p>
          <a:p>
            <a:r>
              <a:rPr lang="en-US" sz="2800" dirty="0" smtClean="0"/>
              <a:t>Participants will see a number of staff members throughout the visit and may report different or varying symptoms during the visit</a:t>
            </a:r>
          </a:p>
          <a:p>
            <a:pPr lvl="1"/>
            <a:r>
              <a:rPr lang="en-US" sz="2400" dirty="0" smtClean="0"/>
              <a:t>How will the team ensure that documentation is consistent in the chart notes? How will discrepancies be addressed? </a:t>
            </a:r>
          </a:p>
        </p:txBody>
      </p:sp>
    </p:spTree>
    <p:extLst>
      <p:ext uri="{BB962C8B-B14F-4D97-AF65-F5344CB8AC3E}">
        <p14:creationId xmlns:p14="http://schemas.microsoft.com/office/powerpoint/2010/main" val="2938941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4600"/>
            <a:ext cx="8229600" cy="1143000"/>
          </a:xfrm>
        </p:spPr>
        <p:txBody>
          <a:bodyPr/>
          <a:lstStyle/>
          <a:p>
            <a:pPr algn="ctr"/>
            <a:r>
              <a:rPr lang="en-US" dirty="0" smtClean="0"/>
              <a:t>Physical and Pelvic Exams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5132427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304800"/>
            <a:ext cx="8229600" cy="1143000"/>
          </a:xfrm>
        </p:spPr>
        <p:txBody>
          <a:bodyPr/>
          <a:lstStyle/>
          <a:p>
            <a:pPr eaLnBrk="1" hangingPunct="1">
              <a:spcBef>
                <a:spcPct val="20000"/>
              </a:spcBef>
            </a:pPr>
            <a:r>
              <a:rPr lang="en-US" sz="4300" dirty="0" smtClean="0"/>
              <a:t>Physical Exam</a:t>
            </a:r>
          </a:p>
        </p:txBody>
      </p:sp>
      <p:sp>
        <p:nvSpPr>
          <p:cNvPr id="17411" name="Rectangle 3"/>
          <p:cNvSpPr>
            <a:spLocks noGrp="1" noChangeArrowheads="1"/>
          </p:cNvSpPr>
          <p:nvPr>
            <p:ph type="body" idx="1"/>
          </p:nvPr>
        </p:nvSpPr>
        <p:spPr>
          <a:xfrm>
            <a:off x="533400" y="1600200"/>
            <a:ext cx="8305800" cy="4724400"/>
          </a:xfrm>
        </p:spPr>
        <p:txBody>
          <a:bodyPr>
            <a:normAutofit fontScale="85000" lnSpcReduction="20000"/>
          </a:bodyPr>
          <a:lstStyle/>
          <a:p>
            <a:pPr eaLnBrk="1" hangingPunct="1">
              <a:tabLst>
                <a:tab pos="3481388" algn="l"/>
              </a:tabLst>
            </a:pPr>
            <a:r>
              <a:rPr lang="en-US" sz="2600" dirty="0" smtClean="0"/>
              <a:t>Required at </a:t>
            </a:r>
          </a:p>
          <a:p>
            <a:pPr lvl="1">
              <a:tabLst>
                <a:tab pos="3481388" algn="l"/>
              </a:tabLst>
            </a:pPr>
            <a:r>
              <a:rPr lang="en-US" sz="2400" dirty="0" smtClean="0"/>
              <a:t>Screening</a:t>
            </a:r>
          </a:p>
          <a:p>
            <a:pPr lvl="1">
              <a:tabLst>
                <a:tab pos="3481388" algn="l"/>
              </a:tabLst>
            </a:pPr>
            <a:r>
              <a:rPr lang="en-US" sz="2400" dirty="0" smtClean="0"/>
              <a:t>Enrollment (abbreviated)</a:t>
            </a:r>
          </a:p>
          <a:p>
            <a:pPr lvl="1">
              <a:tabLst>
                <a:tab pos="3481388" algn="l"/>
              </a:tabLst>
            </a:pPr>
            <a:r>
              <a:rPr lang="en-US" sz="2400" dirty="0" smtClean="0"/>
              <a:t>Quarterly (abbreviated)</a:t>
            </a:r>
          </a:p>
          <a:p>
            <a:pPr lvl="1">
              <a:tabLst>
                <a:tab pos="3481388" algn="l"/>
              </a:tabLst>
            </a:pPr>
            <a:r>
              <a:rPr lang="en-US" sz="2400" dirty="0" smtClean="0"/>
              <a:t>PUEV (abbreviated)</a:t>
            </a:r>
          </a:p>
          <a:p>
            <a:pPr lvl="1">
              <a:tabLst>
                <a:tab pos="3481388" algn="l"/>
              </a:tabLst>
            </a:pPr>
            <a:r>
              <a:rPr lang="en-US" sz="2400" dirty="0" smtClean="0"/>
              <a:t>When clinically indicated (abbreviated)</a:t>
            </a:r>
            <a:endParaRPr lang="en-US" sz="2400" dirty="0"/>
          </a:p>
          <a:p>
            <a:pPr eaLnBrk="1" hangingPunct="1">
              <a:spcBef>
                <a:spcPct val="60000"/>
              </a:spcBef>
              <a:tabLst>
                <a:tab pos="3481388" algn="l"/>
              </a:tabLst>
            </a:pPr>
            <a:r>
              <a:rPr lang="en-US" sz="2600" dirty="0" smtClean="0"/>
              <a:t>Applicable physical exam CRF is recommended source document (Screening, Enrollment, Abbreviated)</a:t>
            </a:r>
          </a:p>
          <a:p>
            <a:pPr eaLnBrk="1" hangingPunct="1">
              <a:tabLst>
                <a:tab pos="3481388" algn="l"/>
              </a:tabLst>
            </a:pPr>
            <a:r>
              <a:rPr lang="en-US" sz="2600" dirty="0" smtClean="0"/>
              <a:t>Medically relevant abnormal findings</a:t>
            </a:r>
          </a:p>
          <a:p>
            <a:pPr lvl="1" eaLnBrk="1" hangingPunct="1">
              <a:tabLst>
                <a:tab pos="3481388" algn="l"/>
              </a:tabLst>
            </a:pPr>
            <a:r>
              <a:rPr lang="en-US" sz="2200" dirty="0" smtClean="0"/>
              <a:t>Per Baseline Med </a:t>
            </a:r>
            <a:r>
              <a:rPr lang="en-US" sz="2200" dirty="0" err="1" smtClean="0"/>
              <a:t>Hx</a:t>
            </a:r>
            <a:r>
              <a:rPr lang="en-US" sz="2200" dirty="0" smtClean="0"/>
              <a:t> presentation, transcribe medically-relevant abnormal findings at SV or EV onto PRE CRF</a:t>
            </a:r>
          </a:p>
          <a:p>
            <a:pPr lvl="1" eaLnBrk="1" hangingPunct="1">
              <a:tabLst>
                <a:tab pos="3481388" algn="l"/>
              </a:tabLst>
            </a:pPr>
            <a:r>
              <a:rPr lang="en-US" sz="2200" dirty="0" smtClean="0"/>
              <a:t>During follow-up, transcribe abnormalities onto GAE or AE CRF as needed</a:t>
            </a:r>
          </a:p>
          <a:p>
            <a:pPr eaLnBrk="1" hangingPunct="1">
              <a:tabLst>
                <a:tab pos="3481388" algn="l"/>
              </a:tabLst>
            </a:pPr>
            <a:r>
              <a:rPr lang="en-US" sz="2600" dirty="0" smtClean="0"/>
              <a:t>All visits – cross-reference with Con Meds Log </a:t>
            </a:r>
          </a:p>
          <a:p>
            <a:pPr eaLnBrk="1" hangingPunct="1">
              <a:tabLst>
                <a:tab pos="3481388" algn="l"/>
              </a:tabLst>
            </a:pPr>
            <a:endParaRPr lang="en-US" sz="2600" dirty="0" smtClean="0"/>
          </a:p>
        </p:txBody>
      </p:sp>
    </p:spTree>
    <p:extLst>
      <p:ext uri="{BB962C8B-B14F-4D97-AF65-F5344CB8AC3E}">
        <p14:creationId xmlns:p14="http://schemas.microsoft.com/office/powerpoint/2010/main" val="7105350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304800"/>
            <a:ext cx="8229600" cy="1143000"/>
          </a:xfrm>
        </p:spPr>
        <p:txBody>
          <a:bodyPr/>
          <a:lstStyle/>
          <a:p>
            <a:pPr eaLnBrk="1" hangingPunct="1"/>
            <a:r>
              <a:rPr lang="en-US" sz="4300" dirty="0" smtClean="0"/>
              <a:t>Physical Exam</a:t>
            </a:r>
          </a:p>
        </p:txBody>
      </p:sp>
      <p:sp>
        <p:nvSpPr>
          <p:cNvPr id="18435" name="Rectangle 3"/>
          <p:cNvSpPr>
            <a:spLocks noGrp="1" noChangeArrowheads="1"/>
          </p:cNvSpPr>
          <p:nvPr>
            <p:ph type="body" sz="half" idx="1"/>
          </p:nvPr>
        </p:nvSpPr>
        <p:spPr>
          <a:xfrm>
            <a:off x="457200" y="1524000"/>
            <a:ext cx="3657600" cy="2971800"/>
          </a:xfrm>
        </p:spPr>
        <p:txBody>
          <a:bodyPr>
            <a:normAutofit/>
          </a:bodyPr>
          <a:lstStyle/>
          <a:p>
            <a:pPr eaLnBrk="1" hangingPunct="1">
              <a:spcBef>
                <a:spcPct val="0"/>
              </a:spcBef>
              <a:spcAft>
                <a:spcPct val="50000"/>
              </a:spcAft>
            </a:pPr>
            <a:r>
              <a:rPr lang="en-US" sz="2600" b="1" dirty="0" smtClean="0"/>
              <a:t>Vital signs</a:t>
            </a:r>
          </a:p>
          <a:p>
            <a:pPr lvl="1" eaLnBrk="1" hangingPunct="1">
              <a:spcBef>
                <a:spcPct val="0"/>
              </a:spcBef>
            </a:pPr>
            <a:r>
              <a:rPr lang="en-US" dirty="0" smtClean="0"/>
              <a:t>Height</a:t>
            </a:r>
          </a:p>
          <a:p>
            <a:pPr lvl="1" eaLnBrk="1" hangingPunct="1">
              <a:spcBef>
                <a:spcPct val="0"/>
              </a:spcBef>
            </a:pPr>
            <a:r>
              <a:rPr lang="en-US" b="1" u="sng" dirty="0" smtClean="0"/>
              <a:t>Weight</a:t>
            </a:r>
          </a:p>
          <a:p>
            <a:pPr lvl="1" eaLnBrk="1" hangingPunct="1">
              <a:spcBef>
                <a:spcPct val="0"/>
              </a:spcBef>
            </a:pPr>
            <a:r>
              <a:rPr lang="en-US" b="1" u="sng" dirty="0" smtClean="0"/>
              <a:t>Oral temperature</a:t>
            </a:r>
          </a:p>
          <a:p>
            <a:pPr lvl="1" eaLnBrk="1" hangingPunct="1">
              <a:spcBef>
                <a:spcPct val="0"/>
              </a:spcBef>
            </a:pPr>
            <a:r>
              <a:rPr lang="en-US" b="1" u="sng" dirty="0" smtClean="0"/>
              <a:t>Blood pressure</a:t>
            </a:r>
          </a:p>
          <a:p>
            <a:pPr lvl="1" eaLnBrk="1" hangingPunct="1">
              <a:spcBef>
                <a:spcPct val="0"/>
              </a:spcBef>
            </a:pPr>
            <a:r>
              <a:rPr lang="en-US" b="1" u="sng" dirty="0" smtClean="0"/>
              <a:t>Pulse </a:t>
            </a:r>
            <a:endParaRPr lang="en-US" b="1" u="sng" dirty="0"/>
          </a:p>
          <a:p>
            <a:pPr lvl="1" eaLnBrk="1" hangingPunct="1">
              <a:spcBef>
                <a:spcPct val="0"/>
              </a:spcBef>
            </a:pPr>
            <a:r>
              <a:rPr lang="en-US" b="1" u="sng" dirty="0" smtClean="0"/>
              <a:t>Respirations</a:t>
            </a:r>
          </a:p>
          <a:p>
            <a:pPr lvl="1" eaLnBrk="1" hangingPunct="1">
              <a:spcBef>
                <a:spcPct val="0"/>
              </a:spcBef>
            </a:pPr>
            <a:endParaRPr lang="en-US" dirty="0" smtClean="0"/>
          </a:p>
        </p:txBody>
      </p:sp>
      <p:sp>
        <p:nvSpPr>
          <p:cNvPr id="18436" name="Rectangle 4"/>
          <p:cNvSpPr>
            <a:spLocks noGrp="1" noChangeArrowheads="1"/>
          </p:cNvSpPr>
          <p:nvPr>
            <p:ph type="body" sz="half" idx="2"/>
          </p:nvPr>
        </p:nvSpPr>
        <p:spPr>
          <a:xfrm>
            <a:off x="4038600" y="1524000"/>
            <a:ext cx="5105400" cy="4953000"/>
          </a:xfrm>
        </p:spPr>
        <p:txBody>
          <a:bodyPr/>
          <a:lstStyle/>
          <a:p>
            <a:pPr eaLnBrk="1" hangingPunct="1">
              <a:spcBef>
                <a:spcPct val="40000"/>
              </a:spcBef>
              <a:spcAft>
                <a:spcPct val="50000"/>
              </a:spcAft>
            </a:pPr>
            <a:r>
              <a:rPr lang="en-US" sz="2600" b="1" dirty="0" smtClean="0"/>
              <a:t>Clinical assessments of </a:t>
            </a:r>
          </a:p>
          <a:p>
            <a:pPr lvl="1" eaLnBrk="1" hangingPunct="1">
              <a:spcBef>
                <a:spcPct val="0"/>
              </a:spcBef>
            </a:pPr>
            <a:r>
              <a:rPr lang="en-US" b="1" u="sng" dirty="0" smtClean="0"/>
              <a:t>General Appearance</a:t>
            </a:r>
          </a:p>
          <a:p>
            <a:pPr lvl="1" eaLnBrk="1" hangingPunct="1">
              <a:spcBef>
                <a:spcPct val="0"/>
              </a:spcBef>
            </a:pPr>
            <a:r>
              <a:rPr lang="en-US" dirty="0" smtClean="0"/>
              <a:t>Lymph nodes</a:t>
            </a:r>
          </a:p>
          <a:p>
            <a:pPr lvl="1" eaLnBrk="1" hangingPunct="1">
              <a:spcBef>
                <a:spcPct val="0"/>
              </a:spcBef>
            </a:pPr>
            <a:r>
              <a:rPr lang="en-US" dirty="0" smtClean="0"/>
              <a:t>Neck</a:t>
            </a:r>
          </a:p>
          <a:p>
            <a:pPr lvl="1" eaLnBrk="1" hangingPunct="1">
              <a:spcBef>
                <a:spcPct val="0"/>
              </a:spcBef>
            </a:pPr>
            <a:r>
              <a:rPr lang="en-US" dirty="0" smtClean="0"/>
              <a:t>Heart</a:t>
            </a:r>
          </a:p>
          <a:p>
            <a:pPr lvl="1" eaLnBrk="1" hangingPunct="1">
              <a:spcBef>
                <a:spcPct val="0"/>
              </a:spcBef>
            </a:pPr>
            <a:r>
              <a:rPr lang="en-US" dirty="0" smtClean="0"/>
              <a:t>Lungs</a:t>
            </a:r>
          </a:p>
          <a:p>
            <a:pPr lvl="1" eaLnBrk="1" hangingPunct="1">
              <a:spcBef>
                <a:spcPct val="0"/>
              </a:spcBef>
            </a:pPr>
            <a:r>
              <a:rPr lang="en-US" b="1" u="sng" dirty="0" smtClean="0"/>
              <a:t>Abdomen</a:t>
            </a:r>
          </a:p>
          <a:p>
            <a:pPr lvl="1" eaLnBrk="1" hangingPunct="1">
              <a:spcBef>
                <a:spcPct val="0"/>
              </a:spcBef>
            </a:pPr>
            <a:r>
              <a:rPr lang="en-US" dirty="0" smtClean="0"/>
              <a:t>Extremities</a:t>
            </a:r>
          </a:p>
          <a:p>
            <a:pPr lvl="1" eaLnBrk="1" hangingPunct="1">
              <a:spcBef>
                <a:spcPct val="0"/>
              </a:spcBef>
            </a:pPr>
            <a:r>
              <a:rPr lang="en-US" dirty="0" smtClean="0"/>
              <a:t>Neurological</a:t>
            </a:r>
          </a:p>
          <a:p>
            <a:pPr lvl="1" eaLnBrk="1" hangingPunct="1">
              <a:spcBef>
                <a:spcPct val="0"/>
              </a:spcBef>
            </a:pPr>
            <a:r>
              <a:rPr lang="en-US" dirty="0" smtClean="0"/>
              <a:t>Skin</a:t>
            </a:r>
          </a:p>
        </p:txBody>
      </p:sp>
      <p:sp>
        <p:nvSpPr>
          <p:cNvPr id="18437" name="Rectangle 5"/>
          <p:cNvSpPr>
            <a:spLocks noChangeArrowheads="1"/>
          </p:cNvSpPr>
          <p:nvPr/>
        </p:nvSpPr>
        <p:spPr bwMode="auto">
          <a:xfrm>
            <a:off x="228600" y="6324600"/>
            <a:ext cx="861060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Aft>
                <a:spcPct val="50000"/>
              </a:spcAft>
              <a:buClr>
                <a:schemeClr val="tx2"/>
              </a:buClr>
              <a:buSzPct val="70000"/>
              <a:buFont typeface="Wingdings" pitchFamily="2" charset="2"/>
              <a:buChar char="l"/>
            </a:pPr>
            <a:r>
              <a:rPr lang="en-US" sz="2000"/>
              <a:t>  </a:t>
            </a:r>
            <a:r>
              <a:rPr lang="en-US" sz="2600"/>
              <a:t>Other assessments at discretion of examining clinician</a:t>
            </a:r>
          </a:p>
        </p:txBody>
      </p:sp>
      <p:pic>
        <p:nvPicPr>
          <p:cNvPr id="18438" name="Picture 7" descr="BXP6468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4495800"/>
            <a:ext cx="1676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887114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304800"/>
            <a:ext cx="8229600" cy="1143000"/>
          </a:xfrm>
        </p:spPr>
        <p:txBody>
          <a:bodyPr/>
          <a:lstStyle/>
          <a:p>
            <a:pPr eaLnBrk="1" hangingPunct="1"/>
            <a:r>
              <a:rPr lang="en-US" sz="4300" dirty="0" smtClean="0"/>
              <a:t>Pelvic Exam</a:t>
            </a:r>
          </a:p>
        </p:txBody>
      </p:sp>
      <p:sp>
        <p:nvSpPr>
          <p:cNvPr id="28675" name="Rectangle 3"/>
          <p:cNvSpPr>
            <a:spLocks noGrp="1" noChangeArrowheads="1"/>
          </p:cNvSpPr>
          <p:nvPr>
            <p:ph type="body" idx="1"/>
          </p:nvPr>
        </p:nvSpPr>
        <p:spPr>
          <a:xfrm>
            <a:off x="-152400" y="3657600"/>
            <a:ext cx="6019800" cy="3810000"/>
          </a:xfrm>
        </p:spPr>
        <p:txBody>
          <a:bodyPr/>
          <a:lstStyle/>
          <a:p>
            <a:pPr marL="633413" lvl="1" indent="0" eaLnBrk="1" hangingPunct="1">
              <a:buNone/>
            </a:pPr>
            <a:endParaRPr lang="en-US" sz="2400" dirty="0" smtClean="0"/>
          </a:p>
          <a:p>
            <a:pPr marL="919163" lvl="1" eaLnBrk="1" hangingPunct="1"/>
            <a:r>
              <a:rPr lang="en-US" sz="2400" dirty="0" smtClean="0"/>
              <a:t>Pay careful attention to which evaluations are required at all exams, which are required at  some but not all exams, and which are required only when clinically indicated</a:t>
            </a:r>
          </a:p>
          <a:p>
            <a:pPr marL="457200" indent="-457200" eaLnBrk="1" hangingPunct="1"/>
            <a:endParaRPr lang="en-US" sz="2400" dirty="0" smtClean="0"/>
          </a:p>
        </p:txBody>
      </p:sp>
      <p:pic>
        <p:nvPicPr>
          <p:cNvPr id="28676" name="Picture 5" descr="8840m"/>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4038600"/>
            <a:ext cx="2819400" cy="223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7" name="Rectangle 6"/>
          <p:cNvSpPr>
            <a:spLocks noChangeArrowheads="1"/>
          </p:cNvSpPr>
          <p:nvPr/>
        </p:nvSpPr>
        <p:spPr bwMode="auto">
          <a:xfrm>
            <a:off x="533400" y="1828800"/>
            <a:ext cx="7848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a:spcBef>
                <a:spcPct val="20000"/>
              </a:spcBef>
              <a:buClr>
                <a:schemeClr val="tx2"/>
              </a:buClr>
              <a:buSzPct val="70000"/>
              <a:buFont typeface="Wingdings" pitchFamily="2" charset="2"/>
              <a:buChar char="l"/>
            </a:pPr>
            <a:r>
              <a:rPr lang="en-US" sz="2600" dirty="0" smtClean="0"/>
              <a:t>When is it performed?</a:t>
            </a:r>
          </a:p>
          <a:p>
            <a:pPr marL="914400" lvl="1" indent="-457200">
              <a:spcBef>
                <a:spcPct val="20000"/>
              </a:spcBef>
              <a:buClr>
                <a:schemeClr val="tx2"/>
              </a:buClr>
              <a:buSzPct val="70000"/>
              <a:buFont typeface="Wingdings" pitchFamily="2" charset="2"/>
              <a:buChar char="l"/>
            </a:pPr>
            <a:r>
              <a:rPr lang="en-US" sz="2600" dirty="0" smtClean="0"/>
              <a:t>Screening,  Semi-Annually, PUEV/early termination, and as clinically indicated </a:t>
            </a:r>
          </a:p>
          <a:p>
            <a:pPr marL="914400" lvl="1" indent="-457200">
              <a:spcBef>
                <a:spcPct val="20000"/>
              </a:spcBef>
              <a:buClr>
                <a:schemeClr val="tx2"/>
              </a:buClr>
              <a:buSzPct val="70000"/>
              <a:buFont typeface="Wingdings" pitchFamily="2" charset="2"/>
              <a:buChar char="l"/>
            </a:pPr>
            <a:r>
              <a:rPr lang="en-US" sz="2600" dirty="0" smtClean="0"/>
              <a:t>No longer required at Enrollment per LOA#1</a:t>
            </a:r>
          </a:p>
          <a:p>
            <a:pPr marL="914400" lvl="1" indent="-457200">
              <a:spcBef>
                <a:spcPct val="20000"/>
              </a:spcBef>
              <a:buClr>
                <a:schemeClr val="tx2"/>
              </a:buClr>
              <a:buSzPct val="70000"/>
              <a:buFont typeface="Wingdings" pitchFamily="2" charset="2"/>
              <a:buChar char="l"/>
            </a:pPr>
            <a:endParaRPr lang="en-US" sz="2400" dirty="0"/>
          </a:p>
        </p:txBody>
      </p:sp>
    </p:spTree>
    <p:extLst>
      <p:ext uri="{BB962C8B-B14F-4D97-AF65-F5344CB8AC3E}">
        <p14:creationId xmlns:p14="http://schemas.microsoft.com/office/powerpoint/2010/main" val="1685696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677">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8677">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867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Quadrant">
  <a:themeElements>
    <a:clrScheme name="Quadrant 12">
      <a:dk1>
        <a:srgbClr val="000000"/>
      </a:dk1>
      <a:lt1>
        <a:srgbClr val="FFFFFF"/>
      </a:lt1>
      <a:dk2>
        <a:srgbClr val="000000"/>
      </a:dk2>
      <a:lt2>
        <a:srgbClr val="669900"/>
      </a:lt2>
      <a:accent1>
        <a:srgbClr val="800080"/>
      </a:accent1>
      <a:accent2>
        <a:srgbClr val="800080"/>
      </a:accent2>
      <a:accent3>
        <a:srgbClr val="FFFFFF"/>
      </a:accent3>
      <a:accent4>
        <a:srgbClr val="000000"/>
      </a:accent4>
      <a:accent5>
        <a:srgbClr val="C0AAC0"/>
      </a:accent5>
      <a:accent6>
        <a:srgbClr val="730073"/>
      </a:accent6>
      <a:hlink>
        <a:srgbClr val="996633"/>
      </a:hlink>
      <a:folHlink>
        <a:srgbClr val="993300"/>
      </a:folHlink>
    </a:clrScheme>
    <a:fontScheme name="Quadra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
      <a:clrScheme name="Quadrant 10">
        <a:dk1>
          <a:srgbClr val="000000"/>
        </a:dk1>
        <a:lt1>
          <a:srgbClr val="FFFFFF"/>
        </a:lt1>
        <a:dk2>
          <a:srgbClr val="420000"/>
        </a:dk2>
        <a:lt2>
          <a:srgbClr val="669900"/>
        </a:lt2>
        <a:accent1>
          <a:srgbClr val="800080"/>
        </a:accent1>
        <a:accent2>
          <a:srgbClr val="999966"/>
        </a:accent2>
        <a:accent3>
          <a:srgbClr val="FFFFFF"/>
        </a:accent3>
        <a:accent4>
          <a:srgbClr val="000000"/>
        </a:accent4>
        <a:accent5>
          <a:srgbClr val="C0AAC0"/>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11">
        <a:dk1>
          <a:srgbClr val="000000"/>
        </a:dk1>
        <a:lt1>
          <a:srgbClr val="FFFFFF"/>
        </a:lt1>
        <a:dk2>
          <a:srgbClr val="420000"/>
        </a:dk2>
        <a:lt2>
          <a:srgbClr val="669900"/>
        </a:lt2>
        <a:accent1>
          <a:srgbClr val="800080"/>
        </a:accent1>
        <a:accent2>
          <a:srgbClr val="800080"/>
        </a:accent2>
        <a:accent3>
          <a:srgbClr val="FFFFFF"/>
        </a:accent3>
        <a:accent4>
          <a:srgbClr val="000000"/>
        </a:accent4>
        <a:accent5>
          <a:srgbClr val="C0AAC0"/>
        </a:accent5>
        <a:accent6>
          <a:srgbClr val="730073"/>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12">
        <a:dk1>
          <a:srgbClr val="000000"/>
        </a:dk1>
        <a:lt1>
          <a:srgbClr val="FFFFFF"/>
        </a:lt1>
        <a:dk2>
          <a:srgbClr val="000000"/>
        </a:dk2>
        <a:lt2>
          <a:srgbClr val="669900"/>
        </a:lt2>
        <a:accent1>
          <a:srgbClr val="800080"/>
        </a:accent1>
        <a:accent2>
          <a:srgbClr val="800080"/>
        </a:accent2>
        <a:accent3>
          <a:srgbClr val="FFFFFF"/>
        </a:accent3>
        <a:accent4>
          <a:srgbClr val="000000"/>
        </a:accent4>
        <a:accent5>
          <a:srgbClr val="C0AAC0"/>
        </a:accent5>
        <a:accent6>
          <a:srgbClr val="730073"/>
        </a:accent6>
        <a:hlink>
          <a:srgbClr val="996633"/>
        </a:hlink>
        <a:folHlink>
          <a:srgbClr val="9933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1088</TotalTime>
  <Words>1743</Words>
  <Application>Microsoft Office PowerPoint</Application>
  <PresentationFormat>On-screen Show (4:3)</PresentationFormat>
  <Paragraphs>322</Paragraphs>
  <Slides>42</Slides>
  <Notes>33</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Quadrant</vt:lpstr>
      <vt:lpstr>Clinical Considerations</vt:lpstr>
      <vt:lpstr>Outline</vt:lpstr>
      <vt:lpstr>Follow-Up Medical/Menstrual History</vt:lpstr>
      <vt:lpstr>Follow-Up Medical/Menstrual History Documentation</vt:lpstr>
      <vt:lpstr>Follow-up Medical History Documentation and Considerations </vt:lpstr>
      <vt:lpstr>Physical and Pelvic Exams</vt:lpstr>
      <vt:lpstr>Physical Exam</vt:lpstr>
      <vt:lpstr>Physical Exam</vt:lpstr>
      <vt:lpstr>Pelvic Exam</vt:lpstr>
      <vt:lpstr>Pelvic Exam </vt:lpstr>
      <vt:lpstr> </vt:lpstr>
      <vt:lpstr>Self Collected Vaginal Swabs</vt:lpstr>
      <vt:lpstr>Pelvic Exam Terminology</vt:lpstr>
      <vt:lpstr>Well-Defined Terms</vt:lpstr>
      <vt:lpstr>Pelvic Exam Terminology</vt:lpstr>
      <vt:lpstr>Common Pelvic Finding Terms</vt:lpstr>
      <vt:lpstr>Pelvic Exam Findings Review</vt:lpstr>
      <vt:lpstr>Epithelial Disruption</vt:lpstr>
      <vt:lpstr>Epithelial Disruption (2)</vt:lpstr>
      <vt:lpstr>Normal Cervix</vt:lpstr>
      <vt:lpstr>Normal Findings</vt:lpstr>
      <vt:lpstr>Normal Findings</vt:lpstr>
      <vt:lpstr>Erythema</vt:lpstr>
      <vt:lpstr>Edema</vt:lpstr>
      <vt:lpstr>Petechiae</vt:lpstr>
      <vt:lpstr>Ecchymosis</vt:lpstr>
      <vt:lpstr>Peeling</vt:lpstr>
      <vt:lpstr>Ulceration</vt:lpstr>
      <vt:lpstr>Abrasion</vt:lpstr>
      <vt:lpstr>Laceration</vt:lpstr>
      <vt:lpstr>Pelvic Exam and Specific Visit Considerations</vt:lpstr>
      <vt:lpstr>Screening Visit Pelvic Exam Considerations</vt:lpstr>
      <vt:lpstr>VR Placement Check at Enrollment and Month 1</vt:lpstr>
      <vt:lpstr>VR Placement Check</vt:lpstr>
      <vt:lpstr>Unscheduled PE During Follow-up</vt:lpstr>
      <vt:lpstr>Specific Management Issues</vt:lpstr>
      <vt:lpstr>STI/RTI  </vt:lpstr>
      <vt:lpstr>STI/RTI Management</vt:lpstr>
      <vt:lpstr>STI/RTI Management</vt:lpstr>
      <vt:lpstr>Syphilis</vt:lpstr>
      <vt:lpstr>Vaginal Discharge</vt:lpstr>
      <vt:lpstr>Urinary Tract Infections</vt:lpstr>
    </vt:vector>
  </TitlesOfParts>
  <Company>MTN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Microbicides 2008</dc:title>
  <dc:creator>rullcm</dc:creator>
  <cp:lastModifiedBy>Kat Richards</cp:lastModifiedBy>
  <cp:revision>33</cp:revision>
  <dcterms:created xsi:type="dcterms:W3CDTF">2008-01-29T12:38:48Z</dcterms:created>
  <dcterms:modified xsi:type="dcterms:W3CDTF">2013-01-02T17:37:32Z</dcterms:modified>
</cp:coreProperties>
</file>